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  <p:sldId id="266" r:id="rId7"/>
    <p:sldId id="277" r:id="rId8"/>
    <p:sldId id="269" r:id="rId9"/>
    <p:sldId id="270" r:id="rId10"/>
    <p:sldId id="271" r:id="rId11"/>
    <p:sldId id="276" r:id="rId12"/>
    <p:sldId id="263" r:id="rId13"/>
    <p:sldId id="275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861A8-A193-086D-11FE-8C2195866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C2B26-4699-DABC-CB35-36DCA9161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382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0E2DA-253B-C666-04AB-CD8582047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C4CEF-DBDF-25D7-C406-AAA2D94C8B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87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67B9E-52F4-F8E0-F830-5FBDB38E5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836420" cy="56241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622A6D-034F-7642-579C-2A60E9395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241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120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D3E5-3823-3B95-ABC7-CE8DD0A8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137EA-C572-6259-4B8F-B0F59945A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756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D1FE7-DFC6-2E9B-6B63-E7D5F22A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45E54-DE34-C1B4-831E-7967A206E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571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23DD-D0C3-5875-401A-B99F6BD7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3D51-4009-C50F-1CF0-CB1552D58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A8BA9-D6B9-5131-A48C-E13EEF850B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5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4E4BD-7896-6BA7-4482-06CB38892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1010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2EA99-4A84-9208-8112-992F4672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ED82AA-C794-6DBD-B84E-87FC58D51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89C90-EAD0-69FB-7497-05D808E92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1EAA9-8784-4009-4C3F-750A73DED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95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124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F8FE0-0CED-F71C-AA1A-35BFED18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84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83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A47FE-BF44-5A6E-5355-77F66DC59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F6B66-F24F-4E4B-97B6-73D5266DA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26383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A1D5D-4CB3-B16A-B287-FAD88E3D4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577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292F5-BFE5-A3FB-30A8-6A3E151AA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76B716-3EBB-7D15-CD9F-B8BE7BDBB6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5275262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BDA74-F0E6-B5E2-31CA-6C23CA5B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729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ourwatch.org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, icon, company name&#10;&#10;Description automatically generated">
            <a:extLst>
              <a:ext uri="{FF2B5EF4-FFF2-40B4-BE49-F238E27FC236}">
                <a16:creationId xmlns:a16="http://schemas.microsoft.com/office/drawing/2014/main" id="{9BD87ACB-D7DE-A0E6-5E49-64B267F36F5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" y="-1139190"/>
            <a:ext cx="12542520" cy="1254252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03DE9CE-8CE1-9DD7-C5A2-E402EFDBA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0" y="136525"/>
            <a:ext cx="1485900" cy="1485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C8ADF3-F613-9019-55A4-8ED4B86F9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76962"/>
            <a:ext cx="12192000" cy="681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B77B5-46A8-571F-DDC8-4C9CA14D7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16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F87F1-8F51-5C97-6A37-27A0E73DA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14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09DBBC-D5ED-6561-7D30-895E38E832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38200" y="6333173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MAKING THIS A BETTER PLACE TO LIVE. TOGETHER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81F5DE-EB6B-9A03-79B3-5851D81BAF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256520" y="6232208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ourwatch.org.uk</a:t>
            </a:r>
            <a:endParaRPr lang="en-GB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282D23-11ED-94C8-6F4F-809D67B8836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210800" y="6567965"/>
            <a:ext cx="17602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CIO No: 1173349</a:t>
            </a:r>
            <a:endParaRPr lang="en-GB" sz="1000" i="1" dirty="0"/>
          </a:p>
        </p:txBody>
      </p:sp>
    </p:spTree>
    <p:extLst>
      <p:ext uri="{BB962C8B-B14F-4D97-AF65-F5344CB8AC3E}">
        <p14:creationId xmlns:p14="http://schemas.microsoft.com/office/powerpoint/2010/main" val="333667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rwatch.org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2D1D-A31E-47D1-9DC7-E0FB5E620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2172"/>
            <a:ext cx="9144000" cy="2387600"/>
          </a:xfrm>
        </p:spPr>
        <p:txBody>
          <a:bodyPr anchor="t">
            <a:normAutofit/>
          </a:bodyPr>
          <a:lstStyle/>
          <a:p>
            <a:r>
              <a:rPr lang="en-GB" dirty="0"/>
              <a:t>How to become a member and join your local group</a:t>
            </a:r>
          </a:p>
        </p:txBody>
      </p:sp>
    </p:spTree>
    <p:extLst>
      <p:ext uri="{BB962C8B-B14F-4D97-AF65-F5344CB8AC3E}">
        <p14:creationId xmlns:p14="http://schemas.microsoft.com/office/powerpoint/2010/main" val="1466981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872"/>
            <a:ext cx="4188276" cy="580973"/>
          </a:xfrm>
        </p:spPr>
        <p:txBody>
          <a:bodyPr>
            <a:normAutofit/>
          </a:bodyPr>
          <a:lstStyle/>
          <a:p>
            <a:r>
              <a:rPr lang="en-GB" b="1" dirty="0"/>
              <a:t>Welcome on board!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525B5D-DE0D-4F15-8A24-30E88392C75E}"/>
              </a:ext>
            </a:extLst>
          </p:cNvPr>
          <p:cNvSpPr txBox="1">
            <a:spLocks/>
          </p:cNvSpPr>
          <p:nvPr/>
        </p:nvSpPr>
        <p:spPr>
          <a:xfrm>
            <a:off x="391575" y="1615041"/>
            <a:ext cx="328127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100" dirty="0">
                <a:latin typeface="Alleyn Regular" panose="02000000000000000000" pitchFamily="50" charset="0"/>
              </a:rPr>
              <a:t>Once you have registered, you will receive your </a:t>
            </a:r>
            <a:r>
              <a:rPr lang="en-US" sz="3100" b="1" dirty="0">
                <a:latin typeface="Alleyn Regular" panose="02000000000000000000" pitchFamily="50" charset="0"/>
              </a:rPr>
              <a:t>New Member Pack</a:t>
            </a:r>
            <a:r>
              <a:rPr lang="en-US" sz="3100" dirty="0">
                <a:latin typeface="Alleyn Regular" panose="02000000000000000000" pitchFamily="50" charset="0"/>
              </a:rPr>
              <a:t> by email</a:t>
            </a:r>
            <a:endParaRPr kumimoji="0" lang="en-GB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yn Regular" panose="02000000000000000000" pitchFamily="50" charset="0"/>
              <a:ea typeface="+mn-ea"/>
              <a:cs typeface="+mn-cs"/>
            </a:endParaRPr>
          </a:p>
        </p:txBody>
      </p:sp>
      <p:pic>
        <p:nvPicPr>
          <p:cNvPr id="8" name="Picture 7" descr="Screen Shot 2023-02-03 at 16.05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90109">
            <a:off x="4958330" y="540894"/>
            <a:ext cx="3438477" cy="48511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Screen Shot 2023-02-03 at 16.06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7943">
            <a:off x="7396070" y="1688096"/>
            <a:ext cx="2999300" cy="424305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1AA-2060-4B08-878E-0B938A04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31680" cy="1325563"/>
          </a:xfrm>
        </p:spPr>
        <p:txBody>
          <a:bodyPr anchor="ctr">
            <a:normAutofit/>
          </a:bodyPr>
          <a:lstStyle/>
          <a:p>
            <a:r>
              <a:rPr lang="en-GB" dirty="0"/>
              <a:t>I’ve joined a scheme – what happens next?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44834-CAA8-47C4-8588-DE325FF6E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>
            <a:normAutofit/>
          </a:bodyPr>
          <a:lstStyle/>
          <a:p>
            <a:r>
              <a:rPr lang="en-GB" sz="2000" dirty="0"/>
              <a:t>Your local scheme Coordinator should make contact with you to introduce themselves and welcome you into the scheme.</a:t>
            </a:r>
          </a:p>
          <a:p>
            <a:r>
              <a:rPr lang="en-GB" sz="2000" dirty="0"/>
              <a:t>Many schemes run events such as coffee mornings and crime prevention talks, as well as litter picks and get togethers.</a:t>
            </a:r>
          </a:p>
          <a:p>
            <a:r>
              <a:rPr lang="en-GB" sz="2000" dirty="0"/>
              <a:t>Joining and being part of an active scheme can </a:t>
            </a:r>
            <a:r>
              <a:rPr lang="en-GB" sz="2000" b="1" dirty="0"/>
              <a:t>bring the community together, build resilience, and improve your community’s wellbeing, as well as reducing opportunities and fear of crime. </a:t>
            </a:r>
          </a:p>
        </p:txBody>
      </p:sp>
      <p:pic>
        <p:nvPicPr>
          <p:cNvPr id="5" name="Picture 4" descr="A group of people walking down a sidewalk&#10;&#10;Description automatically generated with medium confidence">
            <a:extLst>
              <a:ext uri="{FF2B5EF4-FFF2-40B4-BE49-F238E27FC236}">
                <a16:creationId xmlns:a16="http://schemas.microsoft.com/office/drawing/2014/main" id="{E078E855-A29E-48D5-F068-F4D8B1F6EC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0" b="-3"/>
          <a:stretch/>
        </p:blipFill>
        <p:spPr>
          <a:xfrm>
            <a:off x="6628534" y="2123966"/>
            <a:ext cx="4430799" cy="3521291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A group of people walking down a sidewalk&#10;&#10;Description automatically generated with medium confidence">
            <a:extLst>
              <a:ext uri="{FF2B5EF4-FFF2-40B4-BE49-F238E27FC236}">
                <a16:creationId xmlns:a16="http://schemas.microsoft.com/office/drawing/2014/main" id="{FC9628EE-0317-B258-75AF-C621DF2F2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0" b="-3"/>
          <a:stretch/>
        </p:blipFill>
        <p:spPr>
          <a:xfrm>
            <a:off x="6780934" y="2276366"/>
            <a:ext cx="4430799" cy="3521291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1070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23-02-03 at 14.29.31.png"/>
          <p:cNvPicPr>
            <a:picLocks noChangeAspect="1"/>
          </p:cNvPicPr>
          <p:nvPr/>
        </p:nvPicPr>
        <p:blipFill>
          <a:blip r:embed="rId2"/>
          <a:srcRect r="399"/>
          <a:stretch>
            <a:fillRect/>
          </a:stretch>
        </p:blipFill>
        <p:spPr>
          <a:xfrm>
            <a:off x="4960316" y="1882291"/>
            <a:ext cx="6984644" cy="37171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872"/>
            <a:ext cx="3932237" cy="580973"/>
          </a:xfrm>
        </p:spPr>
        <p:txBody>
          <a:bodyPr/>
          <a:lstStyle/>
          <a:p>
            <a:r>
              <a:rPr lang="en-GB" b="1" dirty="0"/>
              <a:t>Step 1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C527F2-B52E-4D90-9402-72C90A694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92285"/>
            <a:ext cx="3539361" cy="3097213"/>
          </a:xfrm>
        </p:spPr>
        <p:txBody>
          <a:bodyPr>
            <a:normAutofit/>
          </a:bodyPr>
          <a:lstStyle/>
          <a:p>
            <a:r>
              <a:rPr lang="en-GB" sz="2400" dirty="0"/>
              <a:t>Visit our website: </a:t>
            </a:r>
            <a:r>
              <a:rPr lang="en-US" sz="2400" dirty="0">
                <a:hlinkClick r:id="rId3"/>
              </a:rPr>
              <a:t>ourwatch.org.uk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Click on </a:t>
            </a:r>
            <a:r>
              <a:rPr lang="en-GB" sz="2400" b="1" dirty="0"/>
              <a:t>JOIN US</a:t>
            </a:r>
          </a:p>
          <a:p>
            <a:r>
              <a:rPr lang="en-GB" sz="2000" i="1" dirty="0"/>
              <a:t>See the top right hand corner</a:t>
            </a:r>
          </a:p>
        </p:txBody>
      </p:sp>
      <p:sp>
        <p:nvSpPr>
          <p:cNvPr id="5" name="Oval 4"/>
          <p:cNvSpPr/>
          <p:nvPr/>
        </p:nvSpPr>
        <p:spPr>
          <a:xfrm>
            <a:off x="10199402" y="1727751"/>
            <a:ext cx="574661" cy="535441"/>
          </a:xfrm>
          <a:prstGeom prst="ellipse">
            <a:avLst/>
          </a:prstGeom>
          <a:noFill/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  <a:endCxn id="5" idx="3"/>
          </p:cNvCxnSpPr>
          <p:nvPr/>
        </p:nvCxnSpPr>
        <p:spPr>
          <a:xfrm flipV="1">
            <a:off x="3125037" y="2184778"/>
            <a:ext cx="7158522" cy="1376526"/>
          </a:xfrm>
          <a:prstGeom prst="straightConnector1">
            <a:avLst/>
          </a:prstGeom>
          <a:ln w="508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227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E357F-FCDA-750F-C771-D8CFAC3EF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68" t="18191" b="690"/>
          <a:stretch/>
        </p:blipFill>
        <p:spPr>
          <a:xfrm>
            <a:off x="3621727" y="1686771"/>
            <a:ext cx="7985818" cy="405842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872"/>
            <a:ext cx="3932237" cy="580973"/>
          </a:xfrm>
        </p:spPr>
        <p:txBody>
          <a:bodyPr/>
          <a:lstStyle/>
          <a:p>
            <a:r>
              <a:rPr lang="en-GB" b="1" dirty="0"/>
              <a:t>Step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C527F2-B52E-4D90-9402-72C90A694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2192285"/>
            <a:ext cx="2431280" cy="3097213"/>
          </a:xfrm>
        </p:spPr>
        <p:txBody>
          <a:bodyPr>
            <a:normAutofit/>
          </a:bodyPr>
          <a:lstStyle/>
          <a:p>
            <a:r>
              <a:rPr lang="en-GB" sz="2400" dirty="0"/>
              <a:t>Scroll down </a:t>
            </a:r>
          </a:p>
          <a:p>
            <a:endParaRPr lang="en-GB" sz="2400" dirty="0"/>
          </a:p>
          <a:p>
            <a:r>
              <a:rPr lang="en-GB" sz="2400" dirty="0"/>
              <a:t>Click on: </a:t>
            </a:r>
          </a:p>
          <a:p>
            <a:r>
              <a:rPr lang="en-GB" sz="2400" b="1" dirty="0"/>
              <a:t>SIGN UP HERE</a:t>
            </a:r>
          </a:p>
        </p:txBody>
      </p:sp>
      <p:sp>
        <p:nvSpPr>
          <p:cNvPr id="5" name="Oval 4"/>
          <p:cNvSpPr/>
          <p:nvPr/>
        </p:nvSpPr>
        <p:spPr>
          <a:xfrm>
            <a:off x="5198852" y="4755157"/>
            <a:ext cx="1383934" cy="535441"/>
          </a:xfrm>
          <a:prstGeom prst="ellipse">
            <a:avLst/>
          </a:prstGeom>
          <a:noFill/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682875" y="3952875"/>
            <a:ext cx="2449842" cy="972808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215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F525B5D-DE0D-4F15-8A24-30E88392C75E}"/>
              </a:ext>
            </a:extLst>
          </p:cNvPr>
          <p:cNvSpPr txBox="1">
            <a:spLocks/>
          </p:cNvSpPr>
          <p:nvPr/>
        </p:nvSpPr>
        <p:spPr>
          <a:xfrm>
            <a:off x="391575" y="1615041"/>
            <a:ext cx="328127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Fill in your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first 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last name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,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postcode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email address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y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y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Confirm that you accept the terms and conditions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dirty="0">
              <a:latin typeface="Alleyn Regular" panose="020000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Click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JOIN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yn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872"/>
            <a:ext cx="3932237" cy="580973"/>
          </a:xfrm>
        </p:spPr>
        <p:txBody>
          <a:bodyPr/>
          <a:lstStyle/>
          <a:p>
            <a:r>
              <a:rPr lang="en-GB" b="1" dirty="0"/>
              <a:t>Step 3</a:t>
            </a:r>
          </a:p>
        </p:txBody>
      </p:sp>
      <p:pic>
        <p:nvPicPr>
          <p:cNvPr id="11" name="Picture 10" descr="Screen Shot 2023-02-03 at 14.48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53" y="1615041"/>
            <a:ext cx="7050005" cy="37297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62089" y="4655115"/>
            <a:ext cx="1383934" cy="368721"/>
          </a:xfrm>
          <a:prstGeom prst="ellipse">
            <a:avLst/>
          </a:prstGeom>
          <a:noFill/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2347118" y="4839476"/>
            <a:ext cx="4990317" cy="122268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89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F525B5D-DE0D-4F15-8A24-30E88392C75E}"/>
              </a:ext>
            </a:extLst>
          </p:cNvPr>
          <p:cNvSpPr txBox="1">
            <a:spLocks/>
          </p:cNvSpPr>
          <p:nvPr/>
        </p:nvSpPr>
        <p:spPr>
          <a:xfrm>
            <a:off x="391575" y="1567416"/>
            <a:ext cx="328127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Answer the security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 question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y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Enter the verification code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 </a:t>
            </a:r>
            <a:r>
              <a:rPr lang="en-GB" sz="2400" dirty="0">
                <a:latin typeface="Alleyn Regular" panose="02000000000000000000" pitchFamily="50" charset="0"/>
              </a:rPr>
              <a:t>from your email inbox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yn Regular" panose="020000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dirty="0">
              <a:latin typeface="Alleyn Regular" panose="020000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Click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n-ea"/>
                <a:cs typeface="+mn-cs"/>
              </a:rPr>
              <a:t>VERIFY CODE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yn Regular" panose="02000000000000000000" pitchFamily="50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872"/>
            <a:ext cx="3932237" cy="580973"/>
          </a:xfrm>
        </p:spPr>
        <p:txBody>
          <a:bodyPr/>
          <a:lstStyle/>
          <a:p>
            <a:r>
              <a:rPr lang="en-GB" b="1" dirty="0"/>
              <a:t>Step 4</a:t>
            </a:r>
          </a:p>
        </p:txBody>
      </p:sp>
      <p:sp>
        <p:nvSpPr>
          <p:cNvPr id="5" name="Oval 4"/>
          <p:cNvSpPr/>
          <p:nvPr/>
        </p:nvSpPr>
        <p:spPr>
          <a:xfrm>
            <a:off x="7742169" y="3902353"/>
            <a:ext cx="1383934" cy="368721"/>
          </a:xfrm>
          <a:prstGeom prst="ellipse">
            <a:avLst/>
          </a:prstGeom>
          <a:noFill/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651250" y="672414"/>
            <a:ext cx="3557500" cy="1010336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Screen Shot 2023-02-03 at 14.56.52.png"/>
          <p:cNvPicPr>
            <a:picLocks noChangeAspect="1"/>
          </p:cNvPicPr>
          <p:nvPr/>
        </p:nvPicPr>
        <p:blipFill>
          <a:blip r:embed="rId2"/>
          <a:srcRect l="33247" t="32949" r="32742" b="26153"/>
          <a:stretch>
            <a:fillRect/>
          </a:stretch>
        </p:blipFill>
        <p:spPr>
          <a:xfrm>
            <a:off x="7345704" y="0"/>
            <a:ext cx="2153909" cy="161877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30336" y="1739951"/>
            <a:ext cx="6987755" cy="2966947"/>
            <a:chOff x="4930336" y="1739951"/>
            <a:chExt cx="6987755" cy="2966947"/>
          </a:xfrm>
        </p:grpSpPr>
        <p:pic>
          <p:nvPicPr>
            <p:cNvPr id="14" name="Picture 13" descr="Screen Shot 2023-02-03 at 15.01.23.png"/>
            <p:cNvPicPr>
              <a:picLocks noChangeAspect="1"/>
            </p:cNvPicPr>
            <p:nvPr/>
          </p:nvPicPr>
          <p:blipFill>
            <a:blip r:embed="rId3"/>
            <a:srcRect b="19693"/>
            <a:stretch>
              <a:fillRect/>
            </a:stretch>
          </p:blipFill>
          <p:spPr>
            <a:xfrm>
              <a:off x="4930336" y="1739951"/>
              <a:ext cx="6987755" cy="296694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822789" y="2814177"/>
              <a:ext cx="659868" cy="22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3714750" y="4482759"/>
            <a:ext cx="2236515" cy="105116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51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F525B5D-DE0D-4F15-8A24-30E88392C75E}"/>
              </a:ext>
            </a:extLst>
          </p:cNvPr>
          <p:cNvSpPr txBox="1">
            <a:spLocks/>
          </p:cNvSpPr>
          <p:nvPr/>
        </p:nvSpPr>
        <p:spPr>
          <a:xfrm>
            <a:off x="391575" y="1727109"/>
            <a:ext cx="3281277" cy="3116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Confirm your address from the dropdown list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leyn Regular" panose="02000000000000000000" pitchFamily="50" charset="0"/>
              <a:ea typeface="+mn-ea"/>
              <a:cs typeface="+mn-c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Enter your contact numbers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latin typeface="Alleyn Regular" panose="02000000000000000000" pitchFamily="50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Enter your date of birth</a:t>
            </a:r>
            <a:endParaRPr lang="en-GB" sz="2400" dirty="0">
              <a:latin typeface="Alleyn Regular" panose="02000000000000000000" pitchFamily="50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872"/>
            <a:ext cx="3932237" cy="580973"/>
          </a:xfrm>
        </p:spPr>
        <p:txBody>
          <a:bodyPr/>
          <a:lstStyle/>
          <a:p>
            <a:r>
              <a:rPr lang="en-GB" b="1" dirty="0"/>
              <a:t>Step 5</a:t>
            </a:r>
          </a:p>
        </p:txBody>
      </p:sp>
      <p:sp>
        <p:nvSpPr>
          <p:cNvPr id="5" name="Oval 4"/>
          <p:cNvSpPr/>
          <p:nvPr/>
        </p:nvSpPr>
        <p:spPr>
          <a:xfrm>
            <a:off x="7742169" y="3902353"/>
            <a:ext cx="1383934" cy="368721"/>
          </a:xfrm>
          <a:prstGeom prst="ellipse">
            <a:avLst/>
          </a:prstGeom>
          <a:noFill/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62257" y="1727109"/>
            <a:ext cx="7046896" cy="3935662"/>
            <a:chOff x="4868084" y="773637"/>
            <a:chExt cx="7046896" cy="3935662"/>
          </a:xfrm>
        </p:grpSpPr>
        <p:pic>
          <p:nvPicPr>
            <p:cNvPr id="19" name="Picture 18" descr="Screen Shot 2023-02-03 at 15.13.0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68084" y="773637"/>
              <a:ext cx="7046896" cy="393566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785439" y="1768200"/>
              <a:ext cx="659868" cy="22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763000" y="4388746"/>
            <a:ext cx="1873302" cy="455124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3760004" y="2365901"/>
            <a:ext cx="1876298" cy="1159581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8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82872"/>
            <a:ext cx="7762875" cy="580973"/>
          </a:xfrm>
        </p:spPr>
        <p:txBody>
          <a:bodyPr/>
          <a:lstStyle/>
          <a:p>
            <a:r>
              <a:rPr lang="en-GB" b="1" dirty="0"/>
              <a:t>Step 5 continued</a:t>
            </a:r>
          </a:p>
        </p:txBody>
      </p:sp>
      <p:sp>
        <p:nvSpPr>
          <p:cNvPr id="5" name="Oval 4"/>
          <p:cNvSpPr/>
          <p:nvPr/>
        </p:nvSpPr>
        <p:spPr>
          <a:xfrm>
            <a:off x="7742169" y="3902353"/>
            <a:ext cx="1383934" cy="368721"/>
          </a:xfrm>
          <a:prstGeom prst="ellipse">
            <a:avLst/>
          </a:prstGeom>
          <a:noFill/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23-02-03 at 15.14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18" y="1693487"/>
            <a:ext cx="7050007" cy="388289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F525B5D-DE0D-4F15-8A24-30E88392C75E}"/>
              </a:ext>
            </a:extLst>
          </p:cNvPr>
          <p:cNvSpPr txBox="1">
            <a:spLocks/>
          </p:cNvSpPr>
          <p:nvPr/>
        </p:nvSpPr>
        <p:spPr>
          <a:xfrm>
            <a:off x="391575" y="1143000"/>
            <a:ext cx="4576113" cy="4871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Tick the organisations you wish to receive information from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14" dirty="0">
              <a:latin typeface="Alleyn Regular" panose="02000000000000000000" pitchFamily="50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Alleyn Regular" panose="02000000000000000000" pitchFamily="50" charset="0"/>
              </a:rPr>
              <a:t>This also selects which organisations can see the data you have provided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14" b="1" dirty="0">
              <a:latin typeface="Alleyn Regular" panose="02000000000000000000" pitchFamily="50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Create a </a:t>
            </a:r>
            <a:r>
              <a:rPr lang="en-US" sz="2400" b="1" dirty="0">
                <a:latin typeface="Alleyn Regular" panose="02000000000000000000" pitchFamily="50" charset="0"/>
              </a:rPr>
              <a:t>strong password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Alleyn Regular" panose="02000000000000000000" pitchFamily="50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Once you have finished, click on </a:t>
            </a:r>
            <a:r>
              <a:rPr lang="en-US" sz="2400" b="1" dirty="0">
                <a:latin typeface="Alleyn Regular" panose="02000000000000000000" pitchFamily="50" charset="0"/>
              </a:rPr>
              <a:t>COMPLETE REGISTRATION</a:t>
            </a:r>
            <a:endParaRPr lang="en-GB" sz="2400" b="1" dirty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GB" sz="2400" dirty="0">
              <a:latin typeface="Alleyn Regular" panose="02000000000000000000" pitchFamily="50" charset="0"/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4313237" y="1923191"/>
            <a:ext cx="1313348" cy="129902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4810125" y="3578684"/>
            <a:ext cx="1021049" cy="263066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5095875" y="5095875"/>
            <a:ext cx="873125" cy="190500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577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2872"/>
            <a:ext cx="3932237" cy="580973"/>
          </a:xfrm>
        </p:spPr>
        <p:txBody>
          <a:bodyPr/>
          <a:lstStyle/>
          <a:p>
            <a:r>
              <a:rPr lang="en-GB" b="1" dirty="0"/>
              <a:t>Step 6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F525B5D-DE0D-4F15-8A24-30E88392C75E}"/>
              </a:ext>
            </a:extLst>
          </p:cNvPr>
          <p:cNvSpPr txBox="1">
            <a:spLocks/>
          </p:cNvSpPr>
          <p:nvPr/>
        </p:nvSpPr>
        <p:spPr>
          <a:xfrm>
            <a:off x="391575" y="1143000"/>
            <a:ext cx="5049226" cy="4871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You will be automatically directed to </a:t>
            </a:r>
            <a:r>
              <a:rPr lang="en-US" sz="2400" b="1" dirty="0">
                <a:latin typeface="Alleyn Regular" panose="02000000000000000000" pitchFamily="50" charset="0"/>
              </a:rPr>
              <a:t>Join your local scheme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14" dirty="0">
              <a:latin typeface="Alleyn Regular" panose="02000000000000000000" pitchFamily="50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If there are existing Neighbourhood Watch schemes in your area, they appear here. Click </a:t>
            </a:r>
            <a:r>
              <a:rPr lang="en-US" sz="2400" b="1" dirty="0">
                <a:latin typeface="Alleyn Regular" panose="02000000000000000000" pitchFamily="50" charset="0"/>
              </a:rPr>
              <a:t>JOIN </a:t>
            </a:r>
            <a:r>
              <a:rPr lang="en-US" sz="2400" dirty="0">
                <a:latin typeface="Alleyn Regular" panose="02000000000000000000" pitchFamily="50" charset="0"/>
              </a:rPr>
              <a:t>to sign up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514" b="1" dirty="0">
              <a:latin typeface="Alleyn Regular" panose="02000000000000000000" pitchFamily="50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If there are no schemes that cover your local area, you may consider creating your own. If so, click: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Alleyn Regular" panose="02000000000000000000" pitchFamily="50" charset="0"/>
              </a:rPr>
              <a:t>CREATE A NEW SCHEME</a:t>
            </a:r>
          </a:p>
        </p:txBody>
      </p:sp>
      <p:pic>
        <p:nvPicPr>
          <p:cNvPr id="14" name="Picture 13" descr="Screen Shot 2023-02-03 at 15.55.39.png"/>
          <p:cNvPicPr>
            <a:picLocks noChangeAspect="1"/>
          </p:cNvPicPr>
          <p:nvPr/>
        </p:nvPicPr>
        <p:blipFill>
          <a:blip r:embed="rId2"/>
          <a:srcRect l="5364" r="10292" b="36437"/>
          <a:stretch>
            <a:fillRect/>
          </a:stretch>
        </p:blipFill>
        <p:spPr>
          <a:xfrm>
            <a:off x="6135402" y="1830460"/>
            <a:ext cx="5677357" cy="2266285"/>
          </a:xfrm>
          <a:prstGeom prst="rect">
            <a:avLst/>
          </a:prstGeom>
        </p:spPr>
      </p:pic>
      <p:pic>
        <p:nvPicPr>
          <p:cNvPr id="16" name="Picture 15" descr="Unable to find schemes in your area.png"/>
          <p:cNvPicPr>
            <a:picLocks noChangeAspect="1"/>
          </p:cNvPicPr>
          <p:nvPr/>
        </p:nvPicPr>
        <p:blipFill>
          <a:blip r:embed="rId3"/>
          <a:srcRect l="6287" t="11621" r="10357" b="43531"/>
          <a:stretch>
            <a:fillRect/>
          </a:stretch>
        </p:blipFill>
        <p:spPr>
          <a:xfrm>
            <a:off x="6250898" y="4096745"/>
            <a:ext cx="5715000" cy="1917624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080000" y="5111750"/>
            <a:ext cx="1515672" cy="603250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644677" y="1743248"/>
            <a:ext cx="1831074" cy="663404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421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743049" y="1821508"/>
            <a:ext cx="7057375" cy="3589182"/>
            <a:chOff x="4861736" y="772030"/>
            <a:chExt cx="7057375" cy="3589182"/>
          </a:xfrm>
        </p:grpSpPr>
        <p:pic>
          <p:nvPicPr>
            <p:cNvPr id="10" name="Picture 9" descr="Screen Shot 2023-02-03 at 16.30.48.pn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tretch>
              <a:fillRect/>
            </a:stretch>
          </p:blipFill>
          <p:spPr>
            <a:xfrm>
              <a:off x="4861736" y="772030"/>
              <a:ext cx="7057375" cy="3548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109146" y="1905172"/>
              <a:ext cx="4805833" cy="151915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860674" y="2842055"/>
              <a:ext cx="2057302" cy="1519157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F3F12100-7549-4548-AF45-73483CA4D6ED}"/>
              </a:ext>
            </a:extLst>
          </p:cNvPr>
          <p:cNvSpPr txBox="1">
            <a:spLocks/>
          </p:cNvSpPr>
          <p:nvPr/>
        </p:nvSpPr>
        <p:spPr>
          <a:xfrm>
            <a:off x="381000" y="282872"/>
            <a:ext cx="4188276" cy="5809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lleyn Regular" panose="02000000000000000000" pitchFamily="50" charset="0"/>
                <a:ea typeface="+mj-ea"/>
                <a:cs typeface="+mj-cs"/>
              </a:rPr>
              <a:t>Member Area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F525B5D-DE0D-4F15-8A24-30E88392C75E}"/>
              </a:ext>
            </a:extLst>
          </p:cNvPr>
          <p:cNvSpPr txBox="1">
            <a:spLocks/>
          </p:cNvSpPr>
          <p:nvPr/>
        </p:nvSpPr>
        <p:spPr>
          <a:xfrm>
            <a:off x="391576" y="1143000"/>
            <a:ext cx="3281276" cy="48713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Click on </a:t>
            </a:r>
            <a:r>
              <a:rPr lang="en-US" sz="2400" b="1" dirty="0">
                <a:latin typeface="Alleyn Regular" panose="02000000000000000000" pitchFamily="50" charset="0"/>
              </a:rPr>
              <a:t>Home </a:t>
            </a:r>
            <a:r>
              <a:rPr lang="en-US" sz="2400" dirty="0">
                <a:latin typeface="Alleyn Regular" panose="02000000000000000000" pitchFamily="50" charset="0"/>
              </a:rPr>
              <a:t>in the top left hand corner of your screen to visit the Member Area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 dirty="0">
              <a:latin typeface="Alleyn Regular" panose="02000000000000000000" pitchFamily="50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latin typeface="Alleyn Regular" panose="02000000000000000000" pitchFamily="50" charset="0"/>
              </a:rPr>
              <a:t>Here you can join or create a scheme </a:t>
            </a:r>
            <a:r>
              <a:rPr lang="en-US" sz="2400" dirty="0">
                <a:latin typeface="Alleyn Regular" panose="02000000000000000000" pitchFamily="50" charset="0"/>
              </a:rPr>
              <a:t>if you haven’t already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 dirty="0">
              <a:latin typeface="Alleyn Regular" panose="02000000000000000000" pitchFamily="50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Alleyn Regular" panose="02000000000000000000" pitchFamily="50" charset="0"/>
              </a:rPr>
              <a:t>You can also edit your details, share your interests, and review your settings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2994193" y="2083633"/>
            <a:ext cx="2072483" cy="225642"/>
          </a:xfrm>
          <a:prstGeom prst="straightConnector1">
            <a:avLst/>
          </a:prstGeom>
          <a:ln w="63500" cap="flat" cmpd="sng" algn="ctr">
            <a:solidFill>
              <a:srgbClr val="6CFF00"/>
            </a:solidFill>
            <a:prstDash val="solid"/>
            <a:miter lim="800000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302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mv="urn:schemas-microsoft-com:mac:vml" xmlns="">
      <mp:transition xmlns:mp="http://schemas.microsoft.com/office/mac/powerpoint/2008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A1A1"/>
      </a:accent1>
      <a:accent2>
        <a:srgbClr val="FFE700"/>
      </a:accent2>
      <a:accent3>
        <a:srgbClr val="C4C4C4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Neighbourhood Watch powerpoint template (002)  -  Read-Only" id="{F09BDBF3-4430-483D-BA0A-1F7444362B48}" vid="{0A43D22F-73B2-4C74-8E0D-C1AA5883CB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D04547551624B846D21AB5BEFB30D" ma:contentTypeVersion="17" ma:contentTypeDescription="Create a new document." ma:contentTypeScope="" ma:versionID="ea90c3f27924154416bf423455567ce7">
  <xsd:schema xmlns:xsd="http://www.w3.org/2001/XMLSchema" xmlns:xs="http://www.w3.org/2001/XMLSchema" xmlns:p="http://schemas.microsoft.com/office/2006/metadata/properties" xmlns:ns2="e2b4769b-1392-4857-bf80-02d79cea6f97" xmlns:ns3="e5b2ecf0-566a-428b-ad9c-28fac7176d45" targetNamespace="http://schemas.microsoft.com/office/2006/metadata/properties" ma:root="true" ma:fieldsID="b910c7743709845c52a3d87f2cac1234" ns2:_="" ns3:_="">
    <xsd:import namespace="e2b4769b-1392-4857-bf80-02d79cea6f97"/>
    <xsd:import namespace="e5b2ecf0-566a-428b-ad9c-28fac7176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b4769b-1392-4857-bf80-02d79cea6f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3ef2028-933f-4936-8acc-7fcbc775c2ad}" ma:internalName="TaxCatchAll" ma:showField="CatchAllData" ma:web="e2b4769b-1392-4857-bf80-02d79cea6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2ecf0-566a-428b-ad9c-28fac7176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f557935-bc27-486c-858e-925f0b0539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b2ecf0-566a-428b-ad9c-28fac7176d45">
      <Terms xmlns="http://schemas.microsoft.com/office/infopath/2007/PartnerControls"/>
    </lcf76f155ced4ddcb4097134ff3c332f>
    <TaxCatchAll xmlns="e2b4769b-1392-4857-bf80-02d79cea6f97" xsi:nil="true"/>
  </documentManagement>
</p:properties>
</file>

<file path=customXml/itemProps1.xml><?xml version="1.0" encoding="utf-8"?>
<ds:datastoreItem xmlns:ds="http://schemas.openxmlformats.org/officeDocument/2006/customXml" ds:itemID="{2FDE14DC-C991-4DCA-930D-F623F61E82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b4769b-1392-4857-bf80-02d79cea6f97"/>
    <ds:schemaRef ds:uri="e5b2ecf0-566a-428b-ad9c-28fac7176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8657DC7-635A-4D05-BBB5-197CD0D2CF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2D031B-EA53-44BC-A625-4F48DF6598E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b2ecf0-566a-428b-ad9c-28fac7176d45"/>
    <ds:schemaRef ds:uri="e2b4769b-1392-4857-bf80-02d79cea6f9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 Neighbourhood Watch powerpoint template (002)  -  Read-Only</Template>
  <TotalTime>0</TotalTime>
  <Words>345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Alleyn Regular</vt:lpstr>
      <vt:lpstr>Arial</vt:lpstr>
      <vt:lpstr>Calibri</vt:lpstr>
      <vt:lpstr>Calibri Light</vt:lpstr>
      <vt:lpstr>Office Theme</vt:lpstr>
      <vt:lpstr>How to become a member and join your local group</vt:lpstr>
      <vt:lpstr>Step 1</vt:lpstr>
      <vt:lpstr>Step 2</vt:lpstr>
      <vt:lpstr>Step 3</vt:lpstr>
      <vt:lpstr>Step 4</vt:lpstr>
      <vt:lpstr>Step 5</vt:lpstr>
      <vt:lpstr>Step 5 continued</vt:lpstr>
      <vt:lpstr>Step 6</vt:lpstr>
      <vt:lpstr>PowerPoint Presentation</vt:lpstr>
      <vt:lpstr>Welcome on board!</vt:lpstr>
      <vt:lpstr>I’ve joined a scheme – what happens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become a member and join your local group</dc:title>
  <dc:creator>Cheryl Spruce</dc:creator>
  <cp:lastModifiedBy>Deborah Waller</cp:lastModifiedBy>
  <cp:revision>11</cp:revision>
  <dcterms:created xsi:type="dcterms:W3CDTF">2023-02-05T08:42:14Z</dcterms:created>
  <dcterms:modified xsi:type="dcterms:W3CDTF">2023-02-10T12:27:33Z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0x010100FC0D04547551624B846D21AB5BEFB30D</vt:lpwstr>
  </property>
  <property fmtid="{D5CDD505-2E9C-101B-9397-08002B2CF9AE}" pid="3" name="MediaServiceImageTags">
    <vt:lpwstr/>
  </property>
</Properties>
</file>