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60" r:id="rId4"/>
    <p:sldId id="262" r:id="rId5"/>
    <p:sldId id="265" r:id="rId6"/>
    <p:sldId id="264" r:id="rId7"/>
    <p:sldId id="263" r:id="rId8"/>
    <p:sldId id="261" r:id="rId9"/>
    <p:sldId id="267" r:id="rId10"/>
    <p:sldId id="271" r:id="rId11"/>
    <p:sldId id="268" r:id="rId12"/>
    <p:sldId id="269" r:id="rId13"/>
    <p:sldId id="272" r:id="rId14"/>
    <p:sldId id="275" r:id="rId15"/>
    <p:sldId id="270"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2"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EC9"/>
    <a:srgbClr val="FD950B"/>
    <a:srgbClr val="6F1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3" d="100"/>
          <a:sy n="63" d="100"/>
        </p:scale>
        <p:origin x="8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C90-57FB-4533-9F2C-0A9C1E35B6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24D960-B158-4FE4-9455-91692EF93D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92BE2B-E0A3-40DC-B19F-52FF547E3166}"/>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5" name="Footer Placeholder 4">
            <a:extLst>
              <a:ext uri="{FF2B5EF4-FFF2-40B4-BE49-F238E27FC236}">
                <a16:creationId xmlns:a16="http://schemas.microsoft.com/office/drawing/2014/main" id="{760D705A-ED30-4D15-8179-ED024F18DB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266C4-ABF0-4783-B9E8-8AE87744EEF0}"/>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100165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1274-1240-4B04-AFA6-19E35B584B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DAFF14-80E4-44CF-9C2B-D16F1C98B8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3B2CE-4B2D-4155-BA9E-E22FC46E627E}"/>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5" name="Footer Placeholder 4">
            <a:extLst>
              <a:ext uri="{FF2B5EF4-FFF2-40B4-BE49-F238E27FC236}">
                <a16:creationId xmlns:a16="http://schemas.microsoft.com/office/drawing/2014/main" id="{AB4835C1-0B80-45B7-9E44-5C7BBE24D4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EDD4E5-32A3-4FA8-8B14-9EC2A5B506E1}"/>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271719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D03BD-1F0D-49CC-9147-DE6F0BE732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37E6C4-1FA9-4BBF-B978-FEF59CB2BC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994734-9544-4027-A0C8-5A5F2A2A00F9}"/>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5" name="Footer Placeholder 4">
            <a:extLst>
              <a:ext uri="{FF2B5EF4-FFF2-40B4-BE49-F238E27FC236}">
                <a16:creationId xmlns:a16="http://schemas.microsoft.com/office/drawing/2014/main" id="{C43FFDCA-3BC8-44F7-B308-0CE2903655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D27D0-2CA5-4A96-95B2-7C19DB4CE679}"/>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86105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2EC4-ECF8-4ED3-9EBC-86B7CEB5D5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AB4604-9CFC-4C52-8D88-695FA472D3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4CA089-923D-425B-8D7B-F3B92C8B4544}"/>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5" name="Footer Placeholder 4">
            <a:extLst>
              <a:ext uri="{FF2B5EF4-FFF2-40B4-BE49-F238E27FC236}">
                <a16:creationId xmlns:a16="http://schemas.microsoft.com/office/drawing/2014/main" id="{1838AF6A-26AD-484D-9884-044AA7AA5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35D60-E488-412C-9C95-C17653100B41}"/>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69972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BDF9-DC60-4664-A3D7-E6BC43481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976E2C-AA1F-43AB-BF5A-C51A51BD4B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80789E-3358-4246-8B06-B0EAEDCED40D}"/>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5" name="Footer Placeholder 4">
            <a:extLst>
              <a:ext uri="{FF2B5EF4-FFF2-40B4-BE49-F238E27FC236}">
                <a16:creationId xmlns:a16="http://schemas.microsoft.com/office/drawing/2014/main" id="{92614E84-31C5-443C-96B3-7150F52804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A2B800-2222-4A30-90B9-FA121FE592C6}"/>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341944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443E-C27C-46FB-B565-391A01960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DC0944-0F50-47E3-A4E8-3E265487AE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CE6BC6-8002-4B80-A5A7-DE1F7A4082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76970A-D7B8-4E3B-B7B0-1C9E210F2CD6}"/>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6" name="Footer Placeholder 5">
            <a:extLst>
              <a:ext uri="{FF2B5EF4-FFF2-40B4-BE49-F238E27FC236}">
                <a16:creationId xmlns:a16="http://schemas.microsoft.com/office/drawing/2014/main" id="{E3CD17F2-4E0A-4495-A126-FFED7B177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7D5D9-1413-414C-89DC-339FDFE477BC}"/>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211933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A110-197D-4338-8B39-2DF17D31AF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2DD85-4DC7-4707-B271-17DA1CF2A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4564CE-062B-4723-9A56-3FEA9B9951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5D907C-F8DB-462D-96E4-4FA10643F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57CC94-9B78-443D-8800-80330F56A9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44AE03-D8EE-4149-BEFE-73B1B4EF6913}"/>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8" name="Footer Placeholder 7">
            <a:extLst>
              <a:ext uri="{FF2B5EF4-FFF2-40B4-BE49-F238E27FC236}">
                <a16:creationId xmlns:a16="http://schemas.microsoft.com/office/drawing/2014/main" id="{7EDDD9FA-4325-4A4E-BD53-E7BA32CD4A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5A31ED-635B-464A-844F-B6C8EE548151}"/>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131808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8334-4036-4FF2-B38E-52E6BFFA21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1ACCA7-DFC0-4C43-BCD4-2205CD13115C}"/>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4" name="Footer Placeholder 3">
            <a:extLst>
              <a:ext uri="{FF2B5EF4-FFF2-40B4-BE49-F238E27FC236}">
                <a16:creationId xmlns:a16="http://schemas.microsoft.com/office/drawing/2014/main" id="{58CEBA2B-B32A-42D8-8A25-6919F4B05B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BFAE41-2FE2-491B-8A2A-F56C2DDD774F}"/>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402734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279B4-A491-44DC-8973-B0B1E84118F7}"/>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3" name="Footer Placeholder 2">
            <a:extLst>
              <a:ext uri="{FF2B5EF4-FFF2-40B4-BE49-F238E27FC236}">
                <a16:creationId xmlns:a16="http://schemas.microsoft.com/office/drawing/2014/main" id="{F9C73A78-01BB-4D9E-B424-4E7A584BE6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67A5D6-B943-44F3-807B-9A37FB47A0A2}"/>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108362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6B7C-4752-4973-8B4B-FE7780D9D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C91769-83B2-4D56-901C-70BA4A90B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930BBD-6B07-4D00-AF92-87C107319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27F03F-2AF3-43DE-9489-6531165398C1}"/>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6" name="Footer Placeholder 5">
            <a:extLst>
              <a:ext uri="{FF2B5EF4-FFF2-40B4-BE49-F238E27FC236}">
                <a16:creationId xmlns:a16="http://schemas.microsoft.com/office/drawing/2014/main" id="{DBA5E06A-E0D8-401A-8CEC-FB5D46D49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E60A86-9744-4C3D-8A1F-3070BA31C94D}"/>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9890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B5BD-52BE-4A00-B078-058FF585E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DDDAE8-A18E-4CE8-9378-0FE190336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7A54E3-EBE2-409D-9FEB-20E3784F7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5412E9-1307-4DF7-BE92-9433C3703C6C}"/>
              </a:ext>
            </a:extLst>
          </p:cNvPr>
          <p:cNvSpPr>
            <a:spLocks noGrp="1"/>
          </p:cNvSpPr>
          <p:nvPr>
            <p:ph type="dt" sz="half" idx="10"/>
          </p:nvPr>
        </p:nvSpPr>
        <p:spPr/>
        <p:txBody>
          <a:bodyPr/>
          <a:lstStyle/>
          <a:p>
            <a:fld id="{EDD8A89B-E590-4189-907F-3D33CE1E79C5}" type="datetimeFigureOut">
              <a:rPr lang="en-GB" smtClean="0"/>
              <a:t>04/02/2022</a:t>
            </a:fld>
            <a:endParaRPr lang="en-GB"/>
          </a:p>
        </p:txBody>
      </p:sp>
      <p:sp>
        <p:nvSpPr>
          <p:cNvPr id="6" name="Footer Placeholder 5">
            <a:extLst>
              <a:ext uri="{FF2B5EF4-FFF2-40B4-BE49-F238E27FC236}">
                <a16:creationId xmlns:a16="http://schemas.microsoft.com/office/drawing/2014/main" id="{E02DEFE0-8700-4093-A529-3A14C45E4E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A93D4-1139-4EE3-B1BE-F04D6A038A9C}"/>
              </a:ext>
            </a:extLst>
          </p:cNvPr>
          <p:cNvSpPr>
            <a:spLocks noGrp="1"/>
          </p:cNvSpPr>
          <p:nvPr>
            <p:ph type="sldNum" sz="quarter" idx="12"/>
          </p:nvPr>
        </p:nvSpPr>
        <p:spPr/>
        <p:txBody>
          <a:bodyPr/>
          <a:lstStyle/>
          <a:p>
            <a:fld id="{9EF2591D-6D80-4E15-BB22-525117D0CE66}" type="slidenum">
              <a:rPr lang="en-GB" smtClean="0"/>
              <a:t>‹#›</a:t>
            </a:fld>
            <a:endParaRPr lang="en-GB"/>
          </a:p>
        </p:txBody>
      </p:sp>
    </p:spTree>
    <p:extLst>
      <p:ext uri="{BB962C8B-B14F-4D97-AF65-F5344CB8AC3E}">
        <p14:creationId xmlns:p14="http://schemas.microsoft.com/office/powerpoint/2010/main" val="236855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8EF175-A3E9-488D-9501-B5966671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F80344-115F-4041-B436-1871CF32F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FB52D-A511-4BF2-A9C0-C6EB460C0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A89B-E590-4189-907F-3D33CE1E79C5}" type="datetimeFigureOut">
              <a:rPr lang="en-GB" smtClean="0"/>
              <a:t>04/02/2022</a:t>
            </a:fld>
            <a:endParaRPr lang="en-GB"/>
          </a:p>
        </p:txBody>
      </p:sp>
      <p:sp>
        <p:nvSpPr>
          <p:cNvPr id="5" name="Footer Placeholder 4">
            <a:extLst>
              <a:ext uri="{FF2B5EF4-FFF2-40B4-BE49-F238E27FC236}">
                <a16:creationId xmlns:a16="http://schemas.microsoft.com/office/drawing/2014/main" id="{EAB6A95B-0B6E-4410-9023-D0C85F61C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BE68E-E5B8-4FA9-9F7A-B1E9656BF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2591D-6D80-4E15-BB22-525117D0CE66}" type="slidenum">
              <a:rPr lang="en-GB" smtClean="0"/>
              <a:t>‹#›</a:t>
            </a:fld>
            <a:endParaRPr lang="en-GB"/>
          </a:p>
        </p:txBody>
      </p:sp>
    </p:spTree>
    <p:extLst>
      <p:ext uri="{BB962C8B-B14F-4D97-AF65-F5344CB8AC3E}">
        <p14:creationId xmlns:p14="http://schemas.microsoft.com/office/powerpoint/2010/main" val="2626627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bbcthree/clip/7f64cd8f-9528-4424-9db7-91298e76cd7a"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urwatch.org.uk/serious-violence"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SERIOUS VIOLENCE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4" name="Picture 3">
            <a:extLst>
              <a:ext uri="{FF2B5EF4-FFF2-40B4-BE49-F238E27FC236}">
                <a16:creationId xmlns:a16="http://schemas.microsoft.com/office/drawing/2014/main" id="{76D947AE-FDB7-4D1A-B15F-6B5A287ED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76" y="1690688"/>
            <a:ext cx="6859539" cy="4456893"/>
          </a:xfrm>
          <a:prstGeom prst="rect">
            <a:avLst/>
          </a:prstGeom>
        </p:spPr>
      </p:pic>
      <p:sp>
        <p:nvSpPr>
          <p:cNvPr id="5" name="TextBox 4">
            <a:extLst>
              <a:ext uri="{FF2B5EF4-FFF2-40B4-BE49-F238E27FC236}">
                <a16:creationId xmlns:a16="http://schemas.microsoft.com/office/drawing/2014/main" id="{FBDB06F7-E01A-42C9-847D-E3DD976C4A3A}"/>
              </a:ext>
            </a:extLst>
          </p:cNvPr>
          <p:cNvSpPr txBox="1"/>
          <p:nvPr/>
        </p:nvSpPr>
        <p:spPr>
          <a:xfrm>
            <a:off x="8811491" y="1878676"/>
            <a:ext cx="3192087" cy="4862870"/>
          </a:xfrm>
          <a:prstGeom prst="rect">
            <a:avLst/>
          </a:prstGeom>
          <a:noFill/>
        </p:spPr>
        <p:txBody>
          <a:bodyPr wrap="square" rtlCol="0">
            <a:spAutoFit/>
          </a:bodyPr>
          <a:lstStyle/>
          <a:p>
            <a:pPr algn="ctr"/>
            <a:r>
              <a:rPr lang="en-GB" sz="3200" dirty="0"/>
              <a:t>“What better way to stop knife crime than by stopping young people from picking up knives in the first place?”</a:t>
            </a:r>
          </a:p>
          <a:p>
            <a:endParaRPr lang="en-GB" dirty="0"/>
          </a:p>
          <a:p>
            <a:r>
              <a:rPr lang="en-GB" i="1" dirty="0"/>
              <a:t>Former Home Secretary Amber Rudd</a:t>
            </a:r>
          </a:p>
        </p:txBody>
      </p:sp>
    </p:spTree>
    <p:extLst>
      <p:ext uri="{BB962C8B-B14F-4D97-AF65-F5344CB8AC3E}">
        <p14:creationId xmlns:p14="http://schemas.microsoft.com/office/powerpoint/2010/main" val="48550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WHAT ARE THE PENALTIES?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Speech Bubble: Oval 2">
            <a:extLst>
              <a:ext uri="{FF2B5EF4-FFF2-40B4-BE49-F238E27FC236}">
                <a16:creationId xmlns:a16="http://schemas.microsoft.com/office/drawing/2014/main" id="{023653E3-5CAB-4899-96D5-C113C587BD5F}"/>
              </a:ext>
            </a:extLst>
          </p:cNvPr>
          <p:cNvSpPr/>
          <p:nvPr/>
        </p:nvSpPr>
        <p:spPr>
          <a:xfrm>
            <a:off x="6287911" y="1975556"/>
            <a:ext cx="2822222" cy="2856088"/>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t>If you are caught with a knife more than once, you will automatically go to jail for at least 6 months</a:t>
            </a:r>
          </a:p>
        </p:txBody>
      </p:sp>
      <p:sp>
        <p:nvSpPr>
          <p:cNvPr id="4" name="Speech Bubble: Rectangle with Corners Rounded 3">
            <a:extLst>
              <a:ext uri="{FF2B5EF4-FFF2-40B4-BE49-F238E27FC236}">
                <a16:creationId xmlns:a16="http://schemas.microsoft.com/office/drawing/2014/main" id="{04A7B978-41D8-4AD3-B008-19FE98ED06C1}"/>
              </a:ext>
            </a:extLst>
          </p:cNvPr>
          <p:cNvSpPr/>
          <p:nvPr/>
        </p:nvSpPr>
        <p:spPr>
          <a:xfrm>
            <a:off x="3313286" y="4684888"/>
            <a:ext cx="3093157" cy="1690688"/>
          </a:xfrm>
          <a:prstGeom prst="wedgeRoundRectCallout">
            <a:avLst>
              <a:gd name="adj1" fmla="val 32817"/>
              <a:gd name="adj2" fmla="val -857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maximum sentence for carrying a knife is 4 years</a:t>
            </a:r>
          </a:p>
        </p:txBody>
      </p:sp>
      <p:sp>
        <p:nvSpPr>
          <p:cNvPr id="5" name="Speech Bubble: Rectangle 4">
            <a:extLst>
              <a:ext uri="{FF2B5EF4-FFF2-40B4-BE49-F238E27FC236}">
                <a16:creationId xmlns:a16="http://schemas.microsoft.com/office/drawing/2014/main" id="{8428EEA0-EFBB-4CA0-A530-FA1599C8DF92}"/>
              </a:ext>
            </a:extLst>
          </p:cNvPr>
          <p:cNvSpPr/>
          <p:nvPr/>
        </p:nvSpPr>
        <p:spPr>
          <a:xfrm>
            <a:off x="9572978" y="2387600"/>
            <a:ext cx="2099735" cy="3375378"/>
          </a:xfrm>
          <a:prstGeom prst="wedgeRectCallout">
            <a:avLst/>
          </a:prstGeom>
          <a:solidFill>
            <a:srgbClr val="E20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If you murder someone, you could go to prison for life and you will have to serve at least 25 years</a:t>
            </a:r>
          </a:p>
        </p:txBody>
      </p:sp>
      <p:sp>
        <p:nvSpPr>
          <p:cNvPr id="6" name="Speech Bubble: Oval 5">
            <a:extLst>
              <a:ext uri="{FF2B5EF4-FFF2-40B4-BE49-F238E27FC236}">
                <a16:creationId xmlns:a16="http://schemas.microsoft.com/office/drawing/2014/main" id="{75E2CD58-B2E9-4A32-B6E0-E35EA976410F}"/>
              </a:ext>
            </a:extLst>
          </p:cNvPr>
          <p:cNvSpPr/>
          <p:nvPr/>
        </p:nvSpPr>
        <p:spPr>
          <a:xfrm>
            <a:off x="307620" y="1941688"/>
            <a:ext cx="2438400" cy="4515555"/>
          </a:xfrm>
          <a:prstGeom prst="wedgeEllipseCallout">
            <a:avLst>
              <a:gd name="adj1" fmla="val 61111"/>
              <a:gd name="adj2" fmla="val 5773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t>If you threaten someone with any type of weapon, including acid, you will automatically go to jail for at least 6 months – no matter what age you are</a:t>
            </a:r>
          </a:p>
        </p:txBody>
      </p:sp>
      <p:sp>
        <p:nvSpPr>
          <p:cNvPr id="8" name="Speech Bubble: Rectangle 7">
            <a:extLst>
              <a:ext uri="{FF2B5EF4-FFF2-40B4-BE49-F238E27FC236}">
                <a16:creationId xmlns:a16="http://schemas.microsoft.com/office/drawing/2014/main" id="{9E0CC670-2DA7-41FF-A12D-6B3C75EC157E}"/>
              </a:ext>
            </a:extLst>
          </p:cNvPr>
          <p:cNvSpPr/>
          <p:nvPr/>
        </p:nvSpPr>
        <p:spPr>
          <a:xfrm>
            <a:off x="3093154" y="1851378"/>
            <a:ext cx="2438400" cy="2077155"/>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average sentence for knife possession is between 7 and 8 months</a:t>
            </a:r>
          </a:p>
        </p:txBody>
      </p:sp>
    </p:spTree>
    <p:extLst>
      <p:ext uri="{BB962C8B-B14F-4D97-AF65-F5344CB8AC3E}">
        <p14:creationId xmlns:p14="http://schemas.microsoft.com/office/powerpoint/2010/main" val="4603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HAVING THE CONVERSATION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DEDA07-071C-489A-9F61-112DFF17CD5B}"/>
              </a:ext>
            </a:extLst>
          </p:cNvPr>
          <p:cNvSpPr txBox="1"/>
          <p:nvPr/>
        </p:nvSpPr>
        <p:spPr>
          <a:xfrm>
            <a:off x="440267" y="1907822"/>
            <a:ext cx="11153422" cy="5078313"/>
          </a:xfrm>
          <a:prstGeom prst="rect">
            <a:avLst/>
          </a:prstGeom>
          <a:noFill/>
        </p:spPr>
        <p:txBody>
          <a:bodyPr wrap="square" rtlCol="0">
            <a:spAutoFit/>
          </a:bodyPr>
          <a:lstStyle/>
          <a:p>
            <a:r>
              <a:rPr lang="en-GB" b="1" dirty="0"/>
              <a:t>The impact</a:t>
            </a:r>
            <a:endParaRPr lang="en-GB" dirty="0"/>
          </a:p>
          <a:p>
            <a:r>
              <a:rPr lang="en-GB" dirty="0"/>
              <a:t>If they were to be stabbed, who else would be affected by that?  Help them to think through what would happen and what impact it could have on others, such as their siblings, parents and friends.</a:t>
            </a:r>
          </a:p>
          <a:p>
            <a:endParaRPr lang="en-GB" b="1" dirty="0"/>
          </a:p>
          <a:p>
            <a:r>
              <a:rPr lang="en-GB" b="1" dirty="0"/>
              <a:t>Make it relevant</a:t>
            </a:r>
            <a:endParaRPr lang="en-GB" dirty="0"/>
          </a:p>
          <a:p>
            <a:r>
              <a:rPr lang="en-GB" dirty="0"/>
              <a:t>Refer to recent news stories or local events. </a:t>
            </a:r>
          </a:p>
          <a:p>
            <a:endParaRPr lang="en-GB" b="1" dirty="0"/>
          </a:p>
          <a:p>
            <a:r>
              <a:rPr lang="en-GB" b="1" dirty="0"/>
              <a:t>Suggest alternatives</a:t>
            </a:r>
            <a:endParaRPr lang="en-GB" dirty="0"/>
          </a:p>
          <a:p>
            <a:r>
              <a:rPr lang="en-GB" dirty="0"/>
              <a:t>Tell them about fun, safe activities for young people in their area.</a:t>
            </a:r>
          </a:p>
          <a:p>
            <a:endParaRPr lang="en-GB" dirty="0"/>
          </a:p>
          <a:p>
            <a:r>
              <a:rPr lang="en-GB" b="1" dirty="0"/>
              <a:t>If they are already involved in knife crime</a:t>
            </a:r>
            <a:endParaRPr lang="en-GB" dirty="0"/>
          </a:p>
          <a:p>
            <a:r>
              <a:rPr lang="en-GB" dirty="0"/>
              <a:t>If you learn some worrying things about the young person, try not to react badly.  You could end up pushing them away.  Use the conversation to help them understand the risks and consequences – they could go to prison for life, or end up dead themselves.</a:t>
            </a:r>
          </a:p>
          <a:p>
            <a:r>
              <a:rPr lang="en-GB" dirty="0"/>
              <a:t>If you believe they have actually used a knife on someone, you must report it to the police or </a:t>
            </a:r>
            <a:r>
              <a:rPr lang="en-GB" dirty="0" err="1"/>
              <a:t>Crimestoppers</a:t>
            </a:r>
            <a:r>
              <a:rPr lang="en-GB" dirty="0"/>
              <a:t>.  Better that they end up in trouble with the law now than injured or killed later.</a:t>
            </a:r>
          </a:p>
          <a:p>
            <a:endParaRPr lang="en-GB" dirty="0"/>
          </a:p>
          <a:p>
            <a:endParaRPr lang="en-GB" dirty="0"/>
          </a:p>
        </p:txBody>
      </p:sp>
    </p:spTree>
    <p:extLst>
      <p:ext uri="{BB962C8B-B14F-4D97-AF65-F5344CB8AC3E}">
        <p14:creationId xmlns:p14="http://schemas.microsoft.com/office/powerpoint/2010/main" val="351205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DISPOSING OF KNIVES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66CE386E-D374-4786-BA35-05AC9FC714CC}"/>
              </a:ext>
            </a:extLst>
          </p:cNvPr>
          <p:cNvSpPr txBox="1"/>
          <p:nvPr/>
        </p:nvSpPr>
        <p:spPr>
          <a:xfrm>
            <a:off x="5904089" y="1919111"/>
            <a:ext cx="5858933" cy="4431983"/>
          </a:xfrm>
          <a:prstGeom prst="rect">
            <a:avLst/>
          </a:prstGeom>
          <a:noFill/>
        </p:spPr>
        <p:txBody>
          <a:bodyPr wrap="square" rtlCol="0">
            <a:spAutoFit/>
          </a:bodyPr>
          <a:lstStyle/>
          <a:p>
            <a:r>
              <a:rPr lang="en-GB" sz="2400" b="1" dirty="0"/>
              <a:t>Turning their backs on crime</a:t>
            </a:r>
          </a:p>
          <a:p>
            <a:endParaRPr lang="en-GB" sz="2400" dirty="0"/>
          </a:p>
          <a:p>
            <a:r>
              <a:rPr lang="en-GB" sz="2400" dirty="0"/>
              <a:t>Make sure they know that anyone can dispose of a knife at any Word 4 Weapons knife bin, located across London and soon in Yorkshire.  </a:t>
            </a:r>
          </a:p>
          <a:p>
            <a:endParaRPr lang="en-GB" sz="2400" dirty="0"/>
          </a:p>
          <a:p>
            <a:r>
              <a:rPr lang="en-GB" sz="2400" dirty="0"/>
              <a:t>These bins are situated away from CCTV cameras and the Word 4 Weapons website has advice on how to safely wrap the weapon before depositing it in a knife bin.</a:t>
            </a:r>
          </a:p>
          <a:p>
            <a:endParaRPr lang="en-GB" dirty="0"/>
          </a:p>
        </p:txBody>
      </p:sp>
      <p:pic>
        <p:nvPicPr>
          <p:cNvPr id="5" name="Picture 4" descr="A group of people posing for the camera&#10;&#10;Description generated with very high confidence">
            <a:extLst>
              <a:ext uri="{FF2B5EF4-FFF2-40B4-BE49-F238E27FC236}">
                <a16:creationId xmlns:a16="http://schemas.microsoft.com/office/drawing/2014/main" id="{F2E1519B-4158-4B48-9E25-2CBEF1424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76" y="1690688"/>
            <a:ext cx="3536379" cy="5167311"/>
          </a:xfrm>
          <a:prstGeom prst="rect">
            <a:avLst/>
          </a:prstGeom>
        </p:spPr>
      </p:pic>
    </p:spTree>
    <p:extLst>
      <p:ext uri="{BB962C8B-B14F-4D97-AF65-F5344CB8AC3E}">
        <p14:creationId xmlns:p14="http://schemas.microsoft.com/office/powerpoint/2010/main" val="167651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SPOTTING THE SIGNS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E60110EF-6CF6-476D-9769-C94B67A5C2CB}"/>
              </a:ext>
            </a:extLst>
          </p:cNvPr>
          <p:cNvSpPr txBox="1"/>
          <p:nvPr/>
        </p:nvSpPr>
        <p:spPr>
          <a:xfrm>
            <a:off x="508000" y="1885244"/>
            <a:ext cx="11142133" cy="4247317"/>
          </a:xfrm>
          <a:prstGeom prst="rect">
            <a:avLst/>
          </a:prstGeom>
          <a:noFill/>
        </p:spPr>
        <p:txBody>
          <a:bodyPr wrap="square" rtlCol="0">
            <a:spAutoFit/>
          </a:bodyPr>
          <a:lstStyle/>
          <a:p>
            <a:r>
              <a:rPr lang="en-GB" dirty="0"/>
              <a:t>Police in the West Midlands have issued a list of warning signs that might indicate a young person is carrying a knife. These are aimed mainly at parents but are useful for anyone who comes into contact with young people.</a:t>
            </a:r>
          </a:p>
          <a:p>
            <a:endParaRPr lang="en-GB" dirty="0"/>
          </a:p>
          <a:p>
            <a:r>
              <a:rPr lang="en-GB" b="1" dirty="0"/>
              <a:t>1.</a:t>
            </a:r>
            <a:r>
              <a:rPr lang="en-GB" dirty="0"/>
              <a:t> Have they become withdrawn from the family and/or school?</a:t>
            </a:r>
          </a:p>
          <a:p>
            <a:r>
              <a:rPr lang="en-GB" b="1" dirty="0"/>
              <a:t>2.</a:t>
            </a:r>
            <a:r>
              <a:rPr lang="en-GB" dirty="0"/>
              <a:t> Is their school or college reporting worrying changes in behaviour, academic achievement or attendance?</a:t>
            </a:r>
          </a:p>
          <a:p>
            <a:r>
              <a:rPr lang="en-GB" b="1" dirty="0"/>
              <a:t>3.</a:t>
            </a:r>
            <a:r>
              <a:rPr lang="en-GB" dirty="0"/>
              <a:t> Have they lost interest in positive activities such as sports clubs?</a:t>
            </a:r>
          </a:p>
          <a:p>
            <a:r>
              <a:rPr lang="en-GB" b="1" dirty="0"/>
              <a:t>4.</a:t>
            </a:r>
            <a:r>
              <a:rPr lang="en-GB" dirty="0"/>
              <a:t> Do they stay out unusually late without giving a reason and are vague about their whereabouts?</a:t>
            </a:r>
          </a:p>
          <a:p>
            <a:r>
              <a:rPr lang="en-GB" b="1" dirty="0"/>
              <a:t>5.</a:t>
            </a:r>
            <a:r>
              <a:rPr lang="en-GB" dirty="0"/>
              <a:t> Have they stopped seeing old friends and started hanging out with a new group?</a:t>
            </a:r>
          </a:p>
          <a:p>
            <a:r>
              <a:rPr lang="en-GB" b="1" dirty="0"/>
              <a:t>6.</a:t>
            </a:r>
            <a:r>
              <a:rPr lang="en-GB" dirty="0"/>
              <a:t> Are they secretive about the contents of their bag?</a:t>
            </a:r>
          </a:p>
          <a:p>
            <a:r>
              <a:rPr lang="en-GB" b="1" dirty="0"/>
              <a:t>7.</a:t>
            </a:r>
            <a:r>
              <a:rPr lang="en-GB" dirty="0"/>
              <a:t> Are they defensive if you ask what is in their possession or if they are hiding anything?</a:t>
            </a:r>
          </a:p>
          <a:p>
            <a:r>
              <a:rPr lang="en-GB" b="1" dirty="0"/>
              <a:t>8.</a:t>
            </a:r>
            <a:r>
              <a:rPr lang="en-GB" dirty="0"/>
              <a:t> Has their attitude changed about carrying knives/weapons? For example, justifying it by saying people carry them for self-defence?</a:t>
            </a:r>
          </a:p>
          <a:p>
            <a:r>
              <a:rPr lang="en-GB" b="1" dirty="0"/>
              <a:t>9.</a:t>
            </a:r>
            <a:r>
              <a:rPr lang="en-GB" dirty="0"/>
              <a:t> Have any items gone missing from the kitchen, tool box or garage?</a:t>
            </a:r>
          </a:p>
          <a:p>
            <a:r>
              <a:rPr lang="en-GB" b="1" dirty="0"/>
              <a:t>10.</a:t>
            </a:r>
            <a:r>
              <a:rPr lang="en-GB" dirty="0"/>
              <a:t> Have you found a weapon hidden amongst their possessions?</a:t>
            </a:r>
          </a:p>
          <a:p>
            <a:endParaRPr lang="en-GB" dirty="0"/>
          </a:p>
        </p:txBody>
      </p:sp>
    </p:spTree>
    <p:extLst>
      <p:ext uri="{BB962C8B-B14F-4D97-AF65-F5344CB8AC3E}">
        <p14:creationId xmlns:p14="http://schemas.microsoft.com/office/powerpoint/2010/main" val="28317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GB" sz="6600" b="1" dirty="0"/>
              <a:t>HOW NOT TO DIE FROM A STABBING</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2BAA93DB-1242-47B7-8758-66BCC8116DBD}"/>
              </a:ext>
            </a:extLst>
          </p:cNvPr>
          <p:cNvSpPr txBox="1"/>
          <p:nvPr/>
        </p:nvSpPr>
        <p:spPr>
          <a:xfrm>
            <a:off x="1751076" y="2505670"/>
            <a:ext cx="9372600" cy="923330"/>
          </a:xfrm>
          <a:prstGeom prst="rect">
            <a:avLst/>
          </a:prstGeom>
          <a:noFill/>
        </p:spPr>
        <p:txBody>
          <a:bodyPr wrap="square" rtlCol="0">
            <a:spAutoFit/>
          </a:bodyPr>
          <a:lstStyle/>
          <a:p>
            <a:r>
              <a:rPr lang="en-GB" dirty="0"/>
              <a:t>A 7-minute film by BBC3</a:t>
            </a:r>
          </a:p>
          <a:p>
            <a:endParaRPr lang="en-GB" dirty="0"/>
          </a:p>
          <a:p>
            <a:r>
              <a:rPr lang="en-GB" dirty="0">
                <a:hlinkClick r:id="rId3"/>
              </a:rPr>
              <a:t>https://www.bbc.co.uk/bbcthree/clip/7f64cd8f-9528-4424-9db7-91298e76cd7a</a:t>
            </a:r>
            <a:endParaRPr lang="en-GB" dirty="0"/>
          </a:p>
        </p:txBody>
      </p:sp>
    </p:spTree>
    <p:extLst>
      <p:ext uri="{BB962C8B-B14F-4D97-AF65-F5344CB8AC3E}">
        <p14:creationId xmlns:p14="http://schemas.microsoft.com/office/powerpoint/2010/main" val="127232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TIPS FOR PARENTS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384507C7-9525-4581-8BE4-A5BB42F7D42E}"/>
              </a:ext>
            </a:extLst>
          </p:cNvPr>
          <p:cNvSpPr txBox="1"/>
          <p:nvPr/>
        </p:nvSpPr>
        <p:spPr>
          <a:xfrm>
            <a:off x="372533" y="1885244"/>
            <a:ext cx="11311467" cy="5447645"/>
          </a:xfrm>
          <a:prstGeom prst="rect">
            <a:avLst/>
          </a:prstGeom>
          <a:noFill/>
        </p:spPr>
        <p:txBody>
          <a:bodyPr wrap="square" rtlCol="0">
            <a:spAutoFit/>
          </a:bodyPr>
          <a:lstStyle/>
          <a:p>
            <a:pPr lvl="0"/>
            <a:r>
              <a:rPr lang="en-GB" sz="2400" dirty="0"/>
              <a:t>Know what knives and other items you have in the kitchen and toolbox.  Check that they are all there.</a:t>
            </a:r>
          </a:p>
          <a:p>
            <a:pPr lvl="0"/>
            <a:r>
              <a:rPr lang="en-GB" sz="2400" dirty="0"/>
              <a:t>Keep tabs on what is delivered to your home and look out for any online purchases.  Knives can come in all manner of shapes and sizes; recently a US company was found to be advertising on Instagram, knives disguised as lipsticks and combs – clearly aimed at young women.</a:t>
            </a:r>
          </a:p>
          <a:p>
            <a:pPr lvl="0"/>
            <a:r>
              <a:rPr lang="en-GB" sz="2400" dirty="0"/>
              <a:t>Keep engaged with kids’ lives; keep an eye on their social media accounts</a:t>
            </a:r>
          </a:p>
          <a:p>
            <a:pPr lvl="0"/>
            <a:r>
              <a:rPr lang="en-GB" sz="2400" dirty="0"/>
              <a:t>Think about searching their bag and room – is there evidence of drugs, extra money, new clothes?</a:t>
            </a:r>
          </a:p>
          <a:p>
            <a:pPr lvl="0"/>
            <a:r>
              <a:rPr lang="en-GB" sz="2400" dirty="0"/>
              <a:t>Consider other hiding places</a:t>
            </a:r>
          </a:p>
          <a:p>
            <a:pPr lvl="0"/>
            <a:r>
              <a:rPr lang="en-GB" sz="2400" dirty="0"/>
              <a:t>Remember it might not be a knife but some other weapon</a:t>
            </a:r>
          </a:p>
          <a:p>
            <a:pPr lvl="0"/>
            <a:r>
              <a:rPr lang="en-GB" sz="2400" dirty="0"/>
              <a:t>Know where they are and who they are with</a:t>
            </a:r>
          </a:p>
          <a:p>
            <a:pPr lvl="0"/>
            <a:r>
              <a:rPr lang="en-GB" sz="2400" dirty="0"/>
              <a:t>Encourage them to hang out in safe areas wherever possible</a:t>
            </a:r>
          </a:p>
          <a:p>
            <a:r>
              <a:rPr lang="en-GB" dirty="0"/>
              <a:t> </a:t>
            </a:r>
          </a:p>
          <a:p>
            <a:endParaRPr lang="en-GB" dirty="0"/>
          </a:p>
        </p:txBody>
      </p:sp>
    </p:spTree>
    <p:extLst>
      <p:ext uri="{BB962C8B-B14F-4D97-AF65-F5344CB8AC3E}">
        <p14:creationId xmlns:p14="http://schemas.microsoft.com/office/powerpoint/2010/main" val="10128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REPORTING</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B38F741F-B83E-446C-83D5-04833627D77D}"/>
              </a:ext>
            </a:extLst>
          </p:cNvPr>
          <p:cNvSpPr txBox="1"/>
          <p:nvPr/>
        </p:nvSpPr>
        <p:spPr>
          <a:xfrm>
            <a:off x="338667" y="1885244"/>
            <a:ext cx="11480800" cy="4801314"/>
          </a:xfrm>
          <a:prstGeom prst="rect">
            <a:avLst/>
          </a:prstGeom>
          <a:noFill/>
        </p:spPr>
        <p:txBody>
          <a:bodyPr wrap="square" rtlCol="0">
            <a:spAutoFit/>
          </a:bodyPr>
          <a:lstStyle/>
          <a:p>
            <a:r>
              <a:rPr lang="en-GB" b="1" dirty="0"/>
              <a:t>WHAT SHOULD YOU DO IF YOU SUSPECT THAT SOMEONE YOU KNOW IS CARRYING A KNIFE?</a:t>
            </a:r>
            <a:endParaRPr lang="en-GB" dirty="0"/>
          </a:p>
          <a:p>
            <a:r>
              <a:rPr lang="en-GB" dirty="0"/>
              <a:t> </a:t>
            </a:r>
          </a:p>
          <a:p>
            <a:r>
              <a:rPr lang="en-GB" dirty="0"/>
              <a:t>If you think that someone you know, or someone in your area, is carrying a knife, REPORT IT IMMEDIATELY to your local police on </a:t>
            </a:r>
            <a:r>
              <a:rPr lang="en-GB" b="1" dirty="0"/>
              <a:t>101</a:t>
            </a:r>
            <a:r>
              <a:rPr lang="en-GB" dirty="0"/>
              <a:t>.</a:t>
            </a:r>
          </a:p>
          <a:p>
            <a:r>
              <a:rPr lang="en-GB" dirty="0"/>
              <a:t>  </a:t>
            </a:r>
          </a:p>
          <a:p>
            <a:r>
              <a:rPr lang="en-GB" dirty="0"/>
              <a:t>You can call </a:t>
            </a:r>
            <a:r>
              <a:rPr lang="en-GB" dirty="0" err="1"/>
              <a:t>Crimestoppers</a:t>
            </a:r>
            <a:r>
              <a:rPr lang="en-GB" dirty="0"/>
              <a:t> anonymously on </a:t>
            </a:r>
            <a:r>
              <a:rPr lang="en-GB" b="1" dirty="0"/>
              <a:t>0800 555 111 </a:t>
            </a:r>
            <a:r>
              <a:rPr lang="en-GB" dirty="0"/>
              <a:t>or report it online at Fearless.org, which is aimed specifically at young people.  </a:t>
            </a:r>
          </a:p>
          <a:p>
            <a:r>
              <a:rPr lang="en-GB" dirty="0"/>
              <a:t> </a:t>
            </a:r>
          </a:p>
          <a:p>
            <a:r>
              <a:rPr lang="en-GB" dirty="0"/>
              <a:t>At both Crimestoppers.org and Fearless.org, you can pass on information about criminal or possible criminal activity without giving any personal information about yourself.</a:t>
            </a:r>
          </a:p>
          <a:p>
            <a:endParaRPr lang="en-GB" dirty="0"/>
          </a:p>
          <a:p>
            <a:r>
              <a:rPr lang="en-GB" dirty="0"/>
              <a:t>In an emergency always dial </a:t>
            </a:r>
            <a:r>
              <a:rPr lang="en-GB" b="1" dirty="0"/>
              <a:t>999</a:t>
            </a:r>
            <a:r>
              <a:rPr lang="en-GB" dirty="0"/>
              <a:t>.</a:t>
            </a:r>
          </a:p>
          <a:p>
            <a:endParaRPr lang="en-GB" dirty="0"/>
          </a:p>
          <a:p>
            <a:r>
              <a:rPr lang="en-GB" dirty="0"/>
              <a:t>If you are worried about your child, you could also try talking to the families of their friends. If you’re worried, chances are they have concerns about their child too. Working together can be a valuable way to look out for each other and help keep your children safe.</a:t>
            </a:r>
          </a:p>
          <a:p>
            <a:endParaRPr lang="en-GB" dirty="0"/>
          </a:p>
        </p:txBody>
      </p:sp>
    </p:spTree>
    <p:extLst>
      <p:ext uri="{BB962C8B-B14F-4D97-AF65-F5344CB8AC3E}">
        <p14:creationId xmlns:p14="http://schemas.microsoft.com/office/powerpoint/2010/main" val="143670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THANK YOU</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58684D70-040B-4D55-87F3-1D4A37F67569}"/>
              </a:ext>
            </a:extLst>
          </p:cNvPr>
          <p:cNvSpPr txBox="1"/>
          <p:nvPr/>
        </p:nvSpPr>
        <p:spPr>
          <a:xfrm>
            <a:off x="395111" y="1873956"/>
            <a:ext cx="11300178" cy="4062651"/>
          </a:xfrm>
          <a:prstGeom prst="rect">
            <a:avLst/>
          </a:prstGeom>
          <a:noFill/>
        </p:spPr>
        <p:txBody>
          <a:bodyPr wrap="square" rtlCol="0">
            <a:spAutoFit/>
          </a:bodyPr>
          <a:lstStyle/>
          <a:p>
            <a:pPr algn="ctr"/>
            <a:endParaRPr lang="en-GB" sz="3200" dirty="0"/>
          </a:p>
          <a:p>
            <a:pPr algn="ctr"/>
            <a:endParaRPr lang="en-GB" sz="3200" dirty="0"/>
          </a:p>
          <a:p>
            <a:pPr algn="ctr"/>
            <a:r>
              <a:rPr lang="en-GB" sz="3200" dirty="0"/>
              <a:t>For more information, see</a:t>
            </a:r>
          </a:p>
          <a:p>
            <a:pPr algn="ctr"/>
            <a:r>
              <a:rPr lang="en-GB" sz="3200" dirty="0"/>
              <a:t> </a:t>
            </a:r>
            <a:r>
              <a:rPr lang="en-GB" sz="3200" dirty="0">
                <a:hlinkClick r:id="rId3"/>
              </a:rPr>
              <a:t>www.ourwatch.org.uk/serious-violence</a:t>
            </a:r>
            <a:endParaRPr lang="en-GB" sz="3200" dirty="0"/>
          </a:p>
          <a:p>
            <a:pPr algn="ctr"/>
            <a:endParaRPr lang="en-GB" sz="3200" dirty="0"/>
          </a:p>
          <a:p>
            <a:pPr algn="ctr"/>
            <a:endParaRPr lang="en-GB" sz="3200" dirty="0"/>
          </a:p>
          <a:p>
            <a:pPr algn="ctr"/>
            <a:r>
              <a:rPr lang="en-GB" sz="3200" dirty="0"/>
              <a:t>	</a:t>
            </a:r>
            <a:r>
              <a:rPr lang="en-GB" sz="6600" dirty="0"/>
              <a:t>THANK YOU FOR LISTENING</a:t>
            </a:r>
          </a:p>
        </p:txBody>
      </p:sp>
    </p:spTree>
    <p:extLst>
      <p:ext uri="{BB962C8B-B14F-4D97-AF65-F5344CB8AC3E}">
        <p14:creationId xmlns:p14="http://schemas.microsoft.com/office/powerpoint/2010/main" val="135376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A SERIOUS PROBLEM</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6" name="TextBox 5">
            <a:extLst>
              <a:ext uri="{FF2B5EF4-FFF2-40B4-BE49-F238E27FC236}">
                <a16:creationId xmlns:a16="http://schemas.microsoft.com/office/drawing/2014/main" id="{D680AA4C-41E8-4FEF-9013-F3554A84DCC1}"/>
              </a:ext>
            </a:extLst>
          </p:cNvPr>
          <p:cNvSpPr txBox="1"/>
          <p:nvPr/>
        </p:nvSpPr>
        <p:spPr>
          <a:xfrm>
            <a:off x="969887" y="1895302"/>
            <a:ext cx="11122429" cy="3754874"/>
          </a:xfrm>
          <a:prstGeom prst="rect">
            <a:avLst/>
          </a:prstGeom>
          <a:noFill/>
        </p:spPr>
        <p:txBody>
          <a:bodyPr wrap="square" rtlCol="0">
            <a:spAutoFit/>
          </a:bodyPr>
          <a:lstStyle/>
          <a:p>
            <a:r>
              <a:rPr lang="en-GB" sz="2000" dirty="0"/>
              <a:t>Serious violence is violence that causes injuries so severe they require hospital treatment.</a:t>
            </a:r>
          </a:p>
          <a:p>
            <a:endParaRPr lang="en-GB" sz="2000" dirty="0"/>
          </a:p>
          <a:p>
            <a:r>
              <a:rPr lang="en-GB" sz="2000" dirty="0"/>
              <a:t>Although violent crime in the UK has been falling steadily since its peak in the mid-1990s, from 2014 onwards certain types of violent crime has been rising again, especially offences involving knives and guns.  </a:t>
            </a:r>
          </a:p>
          <a:p>
            <a:endParaRPr lang="en-GB" sz="2000" dirty="0"/>
          </a:p>
          <a:p>
            <a:r>
              <a:rPr lang="en-GB" sz="2000" dirty="0"/>
              <a:t>There were 46,937 knife offences across the UK in the year to June 2021.</a:t>
            </a:r>
          </a:p>
          <a:p>
            <a:endParaRPr lang="en-GB" sz="2000" dirty="0"/>
          </a:p>
          <a:p>
            <a:r>
              <a:rPr lang="en-GB" sz="2000" dirty="0"/>
              <a:t>In the year to March 2021, there were 221 killings involving knives.</a:t>
            </a:r>
          </a:p>
          <a:p>
            <a:endParaRPr lang="en-GB" sz="2000" dirty="0"/>
          </a:p>
          <a:p>
            <a:r>
              <a:rPr lang="en-GB" sz="2000" dirty="0"/>
              <a:t>Young men are the most likely group to be involved in knife crime, both as victims and perpetrators.</a:t>
            </a:r>
          </a:p>
          <a:p>
            <a:endParaRPr lang="en-GB" dirty="0"/>
          </a:p>
        </p:txBody>
      </p:sp>
    </p:spTree>
    <p:extLst>
      <p:ext uri="{BB962C8B-B14F-4D97-AF65-F5344CB8AC3E}">
        <p14:creationId xmlns:p14="http://schemas.microsoft.com/office/powerpoint/2010/main" val="915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CAUSES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4" name="Picture 3" descr="A picture containing person, indoor, cutting, table&#10;&#10;Description generated with very high confidence">
            <a:extLst>
              <a:ext uri="{FF2B5EF4-FFF2-40B4-BE49-F238E27FC236}">
                <a16:creationId xmlns:a16="http://schemas.microsoft.com/office/drawing/2014/main" id="{65369381-CBB0-4C1A-91AE-A70E81BC5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05" y="1870428"/>
            <a:ext cx="5639485" cy="3401483"/>
          </a:xfrm>
          <a:prstGeom prst="rect">
            <a:avLst/>
          </a:prstGeom>
        </p:spPr>
      </p:pic>
      <p:sp>
        <p:nvSpPr>
          <p:cNvPr id="5" name="TextBox 4">
            <a:extLst>
              <a:ext uri="{FF2B5EF4-FFF2-40B4-BE49-F238E27FC236}">
                <a16:creationId xmlns:a16="http://schemas.microsoft.com/office/drawing/2014/main" id="{0900E694-74EE-48B6-8E16-2114FD3E31B1}"/>
              </a:ext>
            </a:extLst>
          </p:cNvPr>
          <p:cNvSpPr txBox="1"/>
          <p:nvPr/>
        </p:nvSpPr>
        <p:spPr>
          <a:xfrm>
            <a:off x="755650" y="5391263"/>
            <a:ext cx="4640438" cy="1200329"/>
          </a:xfrm>
          <a:prstGeom prst="rect">
            <a:avLst/>
          </a:prstGeom>
          <a:noFill/>
        </p:spPr>
        <p:txBody>
          <a:bodyPr wrap="square" rtlCol="0">
            <a:spAutoFit/>
          </a:bodyPr>
          <a:lstStyle/>
          <a:p>
            <a:r>
              <a:rPr lang="en-GB" sz="2400" dirty="0"/>
              <a:t>Around half the rise in robbery, gun and knife crime is due to better police recording of offences.</a:t>
            </a:r>
          </a:p>
        </p:txBody>
      </p:sp>
      <p:pic>
        <p:nvPicPr>
          <p:cNvPr id="8" name="Picture 7" descr="A person standing in front of a store&#10;&#10;Description generated with very high confidence">
            <a:extLst>
              <a:ext uri="{FF2B5EF4-FFF2-40B4-BE49-F238E27FC236}">
                <a16:creationId xmlns:a16="http://schemas.microsoft.com/office/drawing/2014/main" id="{635A4A61-4D50-4F5A-BE3F-A537D7489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416" y="1870428"/>
            <a:ext cx="5068006" cy="3401483"/>
          </a:xfrm>
          <a:prstGeom prst="rect">
            <a:avLst/>
          </a:prstGeom>
        </p:spPr>
      </p:pic>
      <p:sp>
        <p:nvSpPr>
          <p:cNvPr id="9" name="TextBox 8">
            <a:extLst>
              <a:ext uri="{FF2B5EF4-FFF2-40B4-BE49-F238E27FC236}">
                <a16:creationId xmlns:a16="http://schemas.microsoft.com/office/drawing/2014/main" id="{5883A10E-31AC-4260-B703-53E6E60A8AFE}"/>
              </a:ext>
            </a:extLst>
          </p:cNvPr>
          <p:cNvSpPr txBox="1"/>
          <p:nvPr/>
        </p:nvSpPr>
        <p:spPr>
          <a:xfrm>
            <a:off x="6593416" y="5391263"/>
            <a:ext cx="5068006" cy="1200329"/>
          </a:xfrm>
          <a:prstGeom prst="rect">
            <a:avLst/>
          </a:prstGeom>
          <a:noFill/>
        </p:spPr>
        <p:txBody>
          <a:bodyPr wrap="square" rtlCol="0">
            <a:spAutoFit/>
          </a:bodyPr>
          <a:lstStyle/>
          <a:p>
            <a:r>
              <a:rPr lang="en-GB" dirty="0"/>
              <a:t>The rest is mainly due to drug-market violence and the growing phenomenon of ‘county lines’, where gangs set up drug-dealing operations outside their usual operating area.</a:t>
            </a:r>
          </a:p>
        </p:txBody>
      </p:sp>
    </p:spTree>
    <p:extLst>
      <p:ext uri="{BB962C8B-B14F-4D97-AF65-F5344CB8AC3E}">
        <p14:creationId xmlns:p14="http://schemas.microsoft.com/office/powerpoint/2010/main" val="11497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A GOVERNMENT PRIORITY</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4BC1E4-5A93-4B80-AC26-2688AB3E5F04}"/>
              </a:ext>
            </a:extLst>
          </p:cNvPr>
          <p:cNvSpPr txBox="1"/>
          <p:nvPr/>
        </p:nvSpPr>
        <p:spPr>
          <a:xfrm>
            <a:off x="474133" y="1896533"/>
            <a:ext cx="11040534" cy="4801314"/>
          </a:xfrm>
          <a:prstGeom prst="rect">
            <a:avLst/>
          </a:prstGeom>
          <a:noFill/>
        </p:spPr>
        <p:txBody>
          <a:bodyPr wrap="square" rtlCol="0">
            <a:spAutoFit/>
          </a:bodyPr>
          <a:lstStyle/>
          <a:p>
            <a:r>
              <a:rPr lang="en-GB" dirty="0"/>
              <a:t>Homicides and gun and knife crime account for just 1% of all recorded crime, but their impact on society is huge.</a:t>
            </a:r>
          </a:p>
          <a:p>
            <a:r>
              <a:rPr lang="en-GB" dirty="0"/>
              <a:t>Because of this the government has made tackling serious violence a top priority, and in April 2018 set a new Serious Violence Strategy backed with £40m of Home Office funding.</a:t>
            </a:r>
          </a:p>
          <a:p>
            <a:endParaRPr lang="en-GB" dirty="0"/>
          </a:p>
          <a:p>
            <a:r>
              <a:rPr lang="en-GB" dirty="0"/>
              <a:t>This strategy makes clear that communities have a key role to play in tackling violent crime. It states:</a:t>
            </a:r>
          </a:p>
          <a:p>
            <a:endParaRPr lang="en-GB" dirty="0"/>
          </a:p>
          <a:p>
            <a:pPr algn="ctr"/>
            <a:r>
              <a:rPr lang="en-GB" sz="3600" dirty="0"/>
              <a:t>“In particular this strategy needs the support of communities thinking about what they can themselves do to help prevent violent crime happening in the first place and how they can support measures to get young people and young adults involved in positive activities.”</a:t>
            </a:r>
          </a:p>
          <a:p>
            <a:endParaRPr lang="en-GB" dirty="0"/>
          </a:p>
        </p:txBody>
      </p:sp>
    </p:spTree>
    <p:extLst>
      <p:ext uri="{BB962C8B-B14F-4D97-AF65-F5344CB8AC3E}">
        <p14:creationId xmlns:p14="http://schemas.microsoft.com/office/powerpoint/2010/main" val="37635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WHAT CAN YOU DO?</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B110990-D78B-4E34-984F-7FE165E08BC1}"/>
              </a:ext>
            </a:extLst>
          </p:cNvPr>
          <p:cNvSpPr txBox="1"/>
          <p:nvPr/>
        </p:nvSpPr>
        <p:spPr>
          <a:xfrm>
            <a:off x="428978" y="1930400"/>
            <a:ext cx="11164711" cy="4431983"/>
          </a:xfrm>
          <a:prstGeom prst="rect">
            <a:avLst/>
          </a:prstGeom>
          <a:noFill/>
        </p:spPr>
        <p:txBody>
          <a:bodyPr wrap="square" rtlCol="0">
            <a:spAutoFit/>
          </a:bodyPr>
          <a:lstStyle/>
          <a:p>
            <a:r>
              <a:rPr lang="en-GB" dirty="0"/>
              <a:t>Charities that work to tackle violent crime all agree that the best way to tackle gangs, gun and knife crime is by stopping young people from joining a gang or carrying a weapon in the first place.</a:t>
            </a:r>
          </a:p>
          <a:p>
            <a:endParaRPr lang="en-GB" dirty="0"/>
          </a:p>
          <a:p>
            <a:r>
              <a:rPr lang="en-GB" dirty="0"/>
              <a:t>So, if you have contact with young people, perhaps as a parent or family member, or in a voluntary capacity as a youth club or community leader, what can you do to prevent the young people that you know from carrying a knife or joining a gang? Answer: </a:t>
            </a:r>
          </a:p>
          <a:p>
            <a:r>
              <a:rPr lang="en-GB" dirty="0"/>
              <a:t>  			</a:t>
            </a:r>
            <a:r>
              <a:rPr lang="en-GB" sz="4800" dirty="0"/>
              <a:t>START A CONVERSATION</a:t>
            </a:r>
          </a:p>
          <a:p>
            <a:r>
              <a:rPr lang="en-GB" dirty="0"/>
              <a:t>Plenty of young people believe that carrying a knife will help them protect themselves, but in reality, many young people end up injured or worse by their own knives.  </a:t>
            </a:r>
          </a:p>
          <a:p>
            <a:endParaRPr lang="en-GB" dirty="0"/>
          </a:p>
          <a:p>
            <a:r>
              <a:rPr lang="en-GB" dirty="0"/>
              <a:t>Many young people also believe that if you stab someone in a “safe place” – like the bum – they won’t be seriously hurt.  This is also wrong.</a:t>
            </a:r>
          </a:p>
          <a:p>
            <a:endParaRPr lang="en-GB" dirty="0"/>
          </a:p>
          <a:p>
            <a:r>
              <a:rPr lang="en-GB" dirty="0"/>
              <a:t>So, get them talking about weapons; bust some myths, and improve their understanding of the risks.  Here’s how:</a:t>
            </a:r>
          </a:p>
        </p:txBody>
      </p:sp>
    </p:spTree>
    <p:extLst>
      <p:ext uri="{BB962C8B-B14F-4D97-AF65-F5344CB8AC3E}">
        <p14:creationId xmlns:p14="http://schemas.microsoft.com/office/powerpoint/2010/main" val="129230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GET CLUED UP</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D3E4A313-FE8A-4334-B6AE-249DF2625E43}"/>
              </a:ext>
            </a:extLst>
          </p:cNvPr>
          <p:cNvSpPr txBox="1"/>
          <p:nvPr/>
        </p:nvSpPr>
        <p:spPr>
          <a:xfrm>
            <a:off x="440267" y="1873956"/>
            <a:ext cx="11243733" cy="369332"/>
          </a:xfrm>
          <a:prstGeom prst="rect">
            <a:avLst/>
          </a:prstGeom>
          <a:noFill/>
        </p:spPr>
        <p:txBody>
          <a:bodyPr wrap="square" rtlCol="0">
            <a:spAutoFit/>
          </a:bodyPr>
          <a:lstStyle/>
          <a:p>
            <a:r>
              <a:rPr lang="en-GB" dirty="0"/>
              <a:t>Before you start the conversation, make sure you know what you are talking about.  Here’s some key facts to use:</a:t>
            </a:r>
          </a:p>
        </p:txBody>
      </p:sp>
      <p:sp>
        <p:nvSpPr>
          <p:cNvPr id="4" name="Speech Bubble: Rectangle 3">
            <a:extLst>
              <a:ext uri="{FF2B5EF4-FFF2-40B4-BE49-F238E27FC236}">
                <a16:creationId xmlns:a16="http://schemas.microsoft.com/office/drawing/2014/main" id="{18470D6C-67F8-4247-988B-C523CA3E4AC4}"/>
              </a:ext>
            </a:extLst>
          </p:cNvPr>
          <p:cNvSpPr/>
          <p:nvPr/>
        </p:nvSpPr>
        <p:spPr>
          <a:xfrm>
            <a:off x="270933" y="2426555"/>
            <a:ext cx="2562578" cy="2188158"/>
          </a:xfrm>
          <a:prstGeom prst="wedgeRectCallout">
            <a:avLst>
              <a:gd name="adj1" fmla="val 5599"/>
              <a:gd name="adj2" fmla="val 87264"/>
            </a:avLst>
          </a:prstGeom>
          <a:solidFill>
            <a:srgbClr val="E20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a:t>If someone is injured or killed by a knife in your presence, you could be prosecuted even if you didn’t touch the knife.  You could even go to prison for murder in what is called ‘joint enterprise’</a:t>
            </a:r>
          </a:p>
        </p:txBody>
      </p:sp>
      <p:sp>
        <p:nvSpPr>
          <p:cNvPr id="5" name="Speech Bubble: Oval 4">
            <a:extLst>
              <a:ext uri="{FF2B5EF4-FFF2-40B4-BE49-F238E27FC236}">
                <a16:creationId xmlns:a16="http://schemas.microsoft.com/office/drawing/2014/main" id="{BE578FF2-F2CC-4EE1-AB31-683BE365E4D6}"/>
              </a:ext>
            </a:extLst>
          </p:cNvPr>
          <p:cNvSpPr/>
          <p:nvPr/>
        </p:nvSpPr>
        <p:spPr>
          <a:xfrm>
            <a:off x="8421511" y="4177631"/>
            <a:ext cx="2991556" cy="2188158"/>
          </a:xfrm>
          <a:prstGeom prst="wedgeEllipseCallout">
            <a:avLst>
              <a:gd name="adj1" fmla="val -69512"/>
              <a:gd name="adj2" fmla="val -3913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is a criminal offence to have in a public place any item that has a blade, or is sharply pointed</a:t>
            </a:r>
          </a:p>
        </p:txBody>
      </p:sp>
      <p:sp>
        <p:nvSpPr>
          <p:cNvPr id="6" name="Speech Bubble: Rectangle with Corners Rounded 5">
            <a:extLst>
              <a:ext uri="{FF2B5EF4-FFF2-40B4-BE49-F238E27FC236}">
                <a16:creationId xmlns:a16="http://schemas.microsoft.com/office/drawing/2014/main" id="{04456851-3633-4B06-896C-D8D40E459D2F}"/>
              </a:ext>
            </a:extLst>
          </p:cNvPr>
          <p:cNvSpPr/>
          <p:nvPr/>
        </p:nvSpPr>
        <p:spPr>
          <a:xfrm>
            <a:off x="3115736" y="3308386"/>
            <a:ext cx="2054577" cy="1738489"/>
          </a:xfrm>
          <a:prstGeom prst="wedgeRoundRectCallout">
            <a:avLst>
              <a:gd name="adj1" fmla="val 78618"/>
              <a:gd name="adj2" fmla="val 5795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dirty="0"/>
              <a:t>It is illegal for anyone under 18 to buy a knife of any sort</a:t>
            </a:r>
          </a:p>
          <a:p>
            <a:pPr algn="ctr"/>
            <a:endParaRPr lang="en-GB" dirty="0"/>
          </a:p>
        </p:txBody>
      </p:sp>
      <p:sp>
        <p:nvSpPr>
          <p:cNvPr id="8" name="Speech Bubble: Oval 7">
            <a:extLst>
              <a:ext uri="{FF2B5EF4-FFF2-40B4-BE49-F238E27FC236}">
                <a16:creationId xmlns:a16="http://schemas.microsoft.com/office/drawing/2014/main" id="{65865293-A93E-413D-82C1-A360A4A53926}"/>
              </a:ext>
            </a:extLst>
          </p:cNvPr>
          <p:cNvSpPr/>
          <p:nvPr/>
        </p:nvSpPr>
        <p:spPr>
          <a:xfrm>
            <a:off x="1751076" y="5136444"/>
            <a:ext cx="1896534" cy="1648920"/>
          </a:xfrm>
          <a:prstGeom prst="wedgeEllipseCallout">
            <a:avLst>
              <a:gd name="adj1" fmla="val -88095"/>
              <a:gd name="adj2" fmla="val 11201"/>
            </a:avLst>
          </a:prstGeom>
          <a:solidFill>
            <a:srgbClr val="FD95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endParaRPr lang="en-GB" dirty="0"/>
          </a:p>
          <a:p>
            <a:pPr algn="ctr"/>
            <a:r>
              <a:rPr lang="en-GB" dirty="0"/>
              <a:t>It is not legal to carry a knife for self-defence</a:t>
            </a:r>
          </a:p>
          <a:p>
            <a:pPr lvl="0"/>
            <a:br>
              <a:rPr lang="en-GB" dirty="0"/>
            </a:br>
            <a:endParaRPr lang="en-GB" dirty="0"/>
          </a:p>
        </p:txBody>
      </p:sp>
      <p:sp>
        <p:nvSpPr>
          <p:cNvPr id="9" name="Speech Bubble: Oval 8">
            <a:extLst>
              <a:ext uri="{FF2B5EF4-FFF2-40B4-BE49-F238E27FC236}">
                <a16:creationId xmlns:a16="http://schemas.microsoft.com/office/drawing/2014/main" id="{515F96FA-ACC1-42D2-A05C-DB751F9EE569}"/>
              </a:ext>
            </a:extLst>
          </p:cNvPr>
          <p:cNvSpPr/>
          <p:nvPr/>
        </p:nvSpPr>
        <p:spPr>
          <a:xfrm>
            <a:off x="5429954" y="2243288"/>
            <a:ext cx="2415823" cy="3229178"/>
          </a:xfrm>
          <a:prstGeom prst="wedgeEllipseCallout">
            <a:avLst>
              <a:gd name="adj1" fmla="val -96067"/>
              <a:gd name="adj2" fmla="val -45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t>If you use a knife, even in self-defence, you could be charged with assault with intent, or even worse </a:t>
            </a:r>
          </a:p>
          <a:p>
            <a:pPr algn="ctr"/>
            <a:endParaRPr lang="en-GB" dirty="0"/>
          </a:p>
        </p:txBody>
      </p:sp>
      <p:sp>
        <p:nvSpPr>
          <p:cNvPr id="10" name="Speech Bubble: Rectangle 9">
            <a:extLst>
              <a:ext uri="{FF2B5EF4-FFF2-40B4-BE49-F238E27FC236}">
                <a16:creationId xmlns:a16="http://schemas.microsoft.com/office/drawing/2014/main" id="{4C1E3B04-D2B2-4AA7-B9E4-65064FAD7E7A}"/>
              </a:ext>
            </a:extLst>
          </p:cNvPr>
          <p:cNvSpPr/>
          <p:nvPr/>
        </p:nvSpPr>
        <p:spPr>
          <a:xfrm>
            <a:off x="8105418" y="2366168"/>
            <a:ext cx="3657604" cy="1494632"/>
          </a:xfrm>
          <a:prstGeom prst="wedgeRectCallout">
            <a:avLst>
              <a:gd name="adj1" fmla="val -45216"/>
              <a:gd name="adj2" fmla="val 7987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If you are caught by police carrying a knife, even if it was for your protection or you were carrying it for someone else, you will be arrested and prosecuted </a:t>
            </a:r>
          </a:p>
          <a:p>
            <a:pPr algn="ctr"/>
            <a:endParaRPr lang="en-GB" dirty="0"/>
          </a:p>
        </p:txBody>
      </p:sp>
      <p:sp>
        <p:nvSpPr>
          <p:cNvPr id="11" name="Speech Bubble: Rectangle with Corners Rounded 10">
            <a:extLst>
              <a:ext uri="{FF2B5EF4-FFF2-40B4-BE49-F238E27FC236}">
                <a16:creationId xmlns:a16="http://schemas.microsoft.com/office/drawing/2014/main" id="{2BF73124-AF8F-48F9-B173-24F971488CCC}"/>
              </a:ext>
            </a:extLst>
          </p:cNvPr>
          <p:cNvSpPr/>
          <p:nvPr/>
        </p:nvSpPr>
        <p:spPr>
          <a:xfrm>
            <a:off x="3962400" y="5841798"/>
            <a:ext cx="4143018" cy="796069"/>
          </a:xfrm>
          <a:prstGeom prst="wedgeRoundRectCallout">
            <a:avLst>
              <a:gd name="adj1" fmla="val 73173"/>
              <a:gd name="adj2" fmla="val 310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solidFill>
                  <a:schemeClr val="tx1"/>
                </a:solidFill>
              </a:rPr>
              <a:t>If a knife punctures an artery you can bleed to death within five minutes</a:t>
            </a:r>
          </a:p>
          <a:p>
            <a:pPr algn="ctr"/>
            <a:endParaRPr lang="en-GB" dirty="0"/>
          </a:p>
        </p:txBody>
      </p:sp>
    </p:spTree>
    <p:extLst>
      <p:ext uri="{BB962C8B-B14F-4D97-AF65-F5344CB8AC3E}">
        <p14:creationId xmlns:p14="http://schemas.microsoft.com/office/powerpoint/2010/main" val="16364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GET CLUED UP</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AD18084C-9076-43D4-A33D-15F753FFDA75}"/>
              </a:ext>
            </a:extLst>
          </p:cNvPr>
          <p:cNvSpPr txBox="1"/>
          <p:nvPr/>
        </p:nvSpPr>
        <p:spPr>
          <a:xfrm>
            <a:off x="361244" y="1873956"/>
            <a:ext cx="2912534" cy="369332"/>
          </a:xfrm>
          <a:prstGeom prst="rect">
            <a:avLst/>
          </a:prstGeom>
          <a:noFill/>
        </p:spPr>
        <p:txBody>
          <a:bodyPr wrap="square" rtlCol="0">
            <a:spAutoFit/>
          </a:bodyPr>
          <a:lstStyle/>
          <a:p>
            <a:r>
              <a:rPr lang="en-GB" dirty="0"/>
              <a:t>…and more…</a:t>
            </a:r>
          </a:p>
        </p:txBody>
      </p:sp>
      <p:sp>
        <p:nvSpPr>
          <p:cNvPr id="4" name="Speech Bubble: Oval 3">
            <a:extLst>
              <a:ext uri="{FF2B5EF4-FFF2-40B4-BE49-F238E27FC236}">
                <a16:creationId xmlns:a16="http://schemas.microsoft.com/office/drawing/2014/main" id="{90F5B59A-BE29-4F78-84E2-E37BFA8B749C}"/>
              </a:ext>
            </a:extLst>
          </p:cNvPr>
          <p:cNvSpPr/>
          <p:nvPr/>
        </p:nvSpPr>
        <p:spPr>
          <a:xfrm>
            <a:off x="146756" y="2426555"/>
            <a:ext cx="2562577" cy="2958245"/>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dirty="0">
                <a:solidFill>
                  <a:schemeClr val="tx1"/>
                </a:solidFill>
              </a:rPr>
              <a:t>Carrying a knife significantly increases your chances of getting stabbed yourself</a:t>
            </a:r>
          </a:p>
          <a:p>
            <a:pPr algn="ctr"/>
            <a:endParaRPr lang="en-GB" dirty="0"/>
          </a:p>
        </p:txBody>
      </p:sp>
      <p:sp>
        <p:nvSpPr>
          <p:cNvPr id="5" name="Speech Bubble: Rectangle with Corners Rounded 4">
            <a:extLst>
              <a:ext uri="{FF2B5EF4-FFF2-40B4-BE49-F238E27FC236}">
                <a16:creationId xmlns:a16="http://schemas.microsoft.com/office/drawing/2014/main" id="{DA8FD7BA-C408-4EB2-8565-7DA043044C11}"/>
              </a:ext>
            </a:extLst>
          </p:cNvPr>
          <p:cNvSpPr/>
          <p:nvPr/>
        </p:nvSpPr>
        <p:spPr>
          <a:xfrm>
            <a:off x="9358488" y="4224689"/>
            <a:ext cx="1919112" cy="2356733"/>
          </a:xfrm>
          <a:prstGeom prst="wedgeRoundRectCallout">
            <a:avLst>
              <a:gd name="adj1" fmla="val 75643"/>
              <a:gd name="adj2" fmla="val -56798"/>
              <a:gd name="adj3" fmla="val 16667"/>
            </a:avLst>
          </a:prstGeom>
          <a:solidFill>
            <a:srgbClr val="FD95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t>Police can stop and search anyone they believe is carrying a knife</a:t>
            </a:r>
          </a:p>
        </p:txBody>
      </p:sp>
      <p:sp>
        <p:nvSpPr>
          <p:cNvPr id="6" name="Speech Bubble: Rectangle 5">
            <a:extLst>
              <a:ext uri="{FF2B5EF4-FFF2-40B4-BE49-F238E27FC236}">
                <a16:creationId xmlns:a16="http://schemas.microsoft.com/office/drawing/2014/main" id="{EC2AE67B-4F9F-4E0B-AA9B-810661FFDA76}"/>
              </a:ext>
            </a:extLst>
          </p:cNvPr>
          <p:cNvSpPr/>
          <p:nvPr/>
        </p:nvSpPr>
        <p:spPr>
          <a:xfrm>
            <a:off x="3138311" y="1873956"/>
            <a:ext cx="1919111" cy="2740757"/>
          </a:xfrm>
          <a:prstGeom prst="wedgeRectCallout">
            <a:avLst>
              <a:gd name="adj1" fmla="val -109068"/>
              <a:gd name="adj2" fmla="val -5241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t>There is no ‘safe place’ to stab someone. A wound in the arm or leg can still kill someone if an artery is severed</a:t>
            </a:r>
          </a:p>
          <a:p>
            <a:pPr algn="ctr"/>
            <a:endParaRPr lang="en-GB" dirty="0"/>
          </a:p>
        </p:txBody>
      </p:sp>
      <p:sp>
        <p:nvSpPr>
          <p:cNvPr id="8" name="Speech Bubble: Oval 7">
            <a:extLst>
              <a:ext uri="{FF2B5EF4-FFF2-40B4-BE49-F238E27FC236}">
                <a16:creationId xmlns:a16="http://schemas.microsoft.com/office/drawing/2014/main" id="{F4CC78CC-DED9-47A4-8854-6D53433F9B7D}"/>
              </a:ext>
            </a:extLst>
          </p:cNvPr>
          <p:cNvSpPr/>
          <p:nvPr/>
        </p:nvSpPr>
        <p:spPr>
          <a:xfrm>
            <a:off x="6513689" y="1320800"/>
            <a:ext cx="5678311" cy="2562577"/>
          </a:xfrm>
          <a:prstGeom prst="wedgeEllipseCallout">
            <a:avLst>
              <a:gd name="adj1" fmla="val -7513"/>
              <a:gd name="adj2" fmla="val 89803"/>
            </a:avLst>
          </a:prstGeom>
          <a:solidFill>
            <a:srgbClr val="6F1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t>A criminal record for knife use or possession can stop you from being accepted into college or university, and can make it much harder to get a job.  Many countries will refuse to let you in, such as the USA, Canada and Australia</a:t>
            </a:r>
          </a:p>
        </p:txBody>
      </p:sp>
      <p:sp>
        <p:nvSpPr>
          <p:cNvPr id="9" name="Speech Bubble: Rectangle with Corners Rounded 8">
            <a:extLst>
              <a:ext uri="{FF2B5EF4-FFF2-40B4-BE49-F238E27FC236}">
                <a16:creationId xmlns:a16="http://schemas.microsoft.com/office/drawing/2014/main" id="{0D9B8B1F-2158-45D3-A098-54AF51A54839}"/>
              </a:ext>
            </a:extLst>
          </p:cNvPr>
          <p:cNvSpPr/>
          <p:nvPr/>
        </p:nvSpPr>
        <p:spPr>
          <a:xfrm>
            <a:off x="1399822" y="5588000"/>
            <a:ext cx="3443111" cy="993422"/>
          </a:xfrm>
          <a:prstGeom prst="wedgeRoundRectCallout">
            <a:avLst>
              <a:gd name="adj1" fmla="val 29331"/>
              <a:gd name="adj2" fmla="val -113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can go to prison even if you didn’t use the knife</a:t>
            </a:r>
          </a:p>
        </p:txBody>
      </p:sp>
      <p:sp>
        <p:nvSpPr>
          <p:cNvPr id="10" name="Speech Bubble: Rectangle 9">
            <a:extLst>
              <a:ext uri="{FF2B5EF4-FFF2-40B4-BE49-F238E27FC236}">
                <a16:creationId xmlns:a16="http://schemas.microsoft.com/office/drawing/2014/main" id="{7E1C08F9-B5BA-492D-B11B-5B4BA20E67AA}"/>
              </a:ext>
            </a:extLst>
          </p:cNvPr>
          <p:cNvSpPr/>
          <p:nvPr/>
        </p:nvSpPr>
        <p:spPr>
          <a:xfrm>
            <a:off x="5271911" y="3883377"/>
            <a:ext cx="3239911" cy="2740757"/>
          </a:xfrm>
          <a:prstGeom prst="wedgeRectCallout">
            <a:avLst>
              <a:gd name="adj1" fmla="val -31577"/>
              <a:gd name="adj2" fmla="val -105963"/>
            </a:avLst>
          </a:prstGeom>
          <a:solidFill>
            <a:srgbClr val="E20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But - tradespeople such as fishermen or chefs can carry knives if they need them for their work.  Some people can also carry them for religious reasons, or wear them as part of a national costume</a:t>
            </a:r>
          </a:p>
        </p:txBody>
      </p:sp>
    </p:spTree>
    <p:extLst>
      <p:ext uri="{BB962C8B-B14F-4D97-AF65-F5344CB8AC3E}">
        <p14:creationId xmlns:p14="http://schemas.microsoft.com/office/powerpoint/2010/main" val="38230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HAVING THE CONVERSATION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DC142907-16A6-4A33-8B28-26AC2B25C77F}"/>
              </a:ext>
            </a:extLst>
          </p:cNvPr>
          <p:cNvSpPr txBox="1"/>
          <p:nvPr/>
        </p:nvSpPr>
        <p:spPr>
          <a:xfrm>
            <a:off x="327378" y="1840089"/>
            <a:ext cx="11413066" cy="4955203"/>
          </a:xfrm>
          <a:prstGeom prst="rect">
            <a:avLst/>
          </a:prstGeom>
          <a:noFill/>
        </p:spPr>
        <p:txBody>
          <a:bodyPr wrap="square" rtlCol="0">
            <a:spAutoFit/>
          </a:bodyPr>
          <a:lstStyle/>
          <a:p>
            <a:r>
              <a:rPr lang="en-GB" dirty="0"/>
              <a:t>All young people should be encouraged to have this conversation, even if you or they don’t think it is relevant to them.  It is relevant to ALL young people.</a:t>
            </a:r>
          </a:p>
          <a:p>
            <a:endParaRPr lang="en-GB" dirty="0"/>
          </a:p>
          <a:p>
            <a:pPr algn="ctr"/>
            <a:r>
              <a:rPr lang="en-GB" sz="2800" b="1" dirty="0"/>
              <a:t>The conversation you have today could save someone’s life tomorrow.</a:t>
            </a:r>
          </a:p>
          <a:p>
            <a:pPr algn="ctr"/>
            <a:endParaRPr lang="en-GB" dirty="0"/>
          </a:p>
          <a:p>
            <a:r>
              <a:rPr lang="en-GB" b="1" dirty="0"/>
              <a:t>Getting started</a:t>
            </a:r>
          </a:p>
          <a:p>
            <a:r>
              <a:rPr lang="en-GB" dirty="0"/>
              <a:t>Find the right time and place – somewhere the young person feels safe and neither of you has to rush off anywhere.  Make sure you won’t be interrupted.</a:t>
            </a:r>
          </a:p>
          <a:p>
            <a:r>
              <a:rPr lang="en-GB" dirty="0"/>
              <a:t>Let them know you are not there to judge them.</a:t>
            </a:r>
          </a:p>
          <a:p>
            <a:endParaRPr lang="en-GB" dirty="0"/>
          </a:p>
          <a:p>
            <a:r>
              <a:rPr lang="en-GB" b="1" dirty="0"/>
              <a:t>Listen</a:t>
            </a:r>
          </a:p>
          <a:p>
            <a:r>
              <a:rPr lang="en-GB" dirty="0"/>
              <a:t>Don’t expect or demand them to talk.  If they do, be patient and try not to react straight away to what they tell you.  Let them have the voice in this conversation.</a:t>
            </a:r>
          </a:p>
          <a:p>
            <a:endParaRPr lang="en-GB" dirty="0"/>
          </a:p>
          <a:p>
            <a:r>
              <a:rPr lang="en-GB" b="1" dirty="0"/>
              <a:t>Encourage them to share their fears</a:t>
            </a:r>
            <a:endParaRPr lang="en-GB" dirty="0"/>
          </a:p>
          <a:p>
            <a:r>
              <a:rPr lang="en-GB" dirty="0"/>
              <a:t>And, where appropriate, share your own – tell them how much you worry about their safety and their future.</a:t>
            </a:r>
          </a:p>
          <a:p>
            <a:endParaRPr lang="en-GB" dirty="0"/>
          </a:p>
        </p:txBody>
      </p:sp>
    </p:spTree>
    <p:extLst>
      <p:ext uri="{BB962C8B-B14F-4D97-AF65-F5344CB8AC3E}">
        <p14:creationId xmlns:p14="http://schemas.microsoft.com/office/powerpoint/2010/main" val="15992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000"/>
                                        <p:tgtEl>
                                          <p:spTgt spid="3">
                                            <p:txEl>
                                              <p:pRg st="5" end="5"/>
                                            </p:txEl>
                                          </p:spTgt>
                                        </p:tgtEl>
                                      </p:cBhvr>
                                    </p:animEffect>
                                    <p:anim calcmode="lin" valueType="num">
                                      <p:cBhvr>
                                        <p:cTn id="1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anim calcmode="lin" valueType="num">
                                      <p:cBhvr>
                                        <p:cTn id="3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1000"/>
                                        <p:tgtEl>
                                          <p:spTgt spid="3">
                                            <p:txEl>
                                              <p:pRg st="12" end="12"/>
                                            </p:txEl>
                                          </p:spTgt>
                                        </p:tgtEl>
                                      </p:cBhvr>
                                    </p:animEffect>
                                    <p:anim calcmode="lin" valueType="num">
                                      <p:cBhvr>
                                        <p:cTn id="4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HAVING THE CONVERSATION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C896C766-17BF-49D4-9BFB-625D31455796}"/>
              </a:ext>
            </a:extLst>
          </p:cNvPr>
          <p:cNvSpPr txBox="1"/>
          <p:nvPr/>
        </p:nvSpPr>
        <p:spPr>
          <a:xfrm>
            <a:off x="440267" y="1896533"/>
            <a:ext cx="11209866" cy="4247317"/>
          </a:xfrm>
          <a:prstGeom prst="rect">
            <a:avLst/>
          </a:prstGeom>
          <a:noFill/>
        </p:spPr>
        <p:txBody>
          <a:bodyPr wrap="square" rtlCol="0">
            <a:spAutoFit/>
          </a:bodyPr>
          <a:lstStyle/>
          <a:p>
            <a:r>
              <a:rPr lang="en-GB" b="1" dirty="0"/>
              <a:t>Be positive</a:t>
            </a:r>
            <a:endParaRPr lang="en-GB" dirty="0"/>
          </a:p>
          <a:p>
            <a:r>
              <a:rPr lang="en-GB" dirty="0"/>
              <a:t>Reassure them that the vast majority of young people don’t carry knives.  If they are scared of someone or something, tell them it can be dealt with without the need for them to carry a knife.</a:t>
            </a:r>
          </a:p>
          <a:p>
            <a:endParaRPr lang="en-GB" dirty="0"/>
          </a:p>
          <a:p>
            <a:r>
              <a:rPr lang="en-GB" b="1" dirty="0"/>
              <a:t>Stick to the facts</a:t>
            </a:r>
            <a:endParaRPr lang="en-GB" dirty="0"/>
          </a:p>
          <a:p>
            <a:r>
              <a:rPr lang="en-GB" dirty="0"/>
              <a:t>They may not think that you know what you are talking about, so make sure you have properly prepared and know your facts, as outlined before.  You will gain credibility in their eyes if you sound knowledgeable and clued-up.</a:t>
            </a:r>
          </a:p>
          <a:p>
            <a:endParaRPr lang="en-GB" dirty="0"/>
          </a:p>
          <a:p>
            <a:r>
              <a:rPr lang="en-GB" b="1" dirty="0"/>
              <a:t>Be clear about false ‘bravery’</a:t>
            </a:r>
            <a:endParaRPr lang="en-GB" dirty="0"/>
          </a:p>
          <a:p>
            <a:r>
              <a:rPr lang="en-GB" dirty="0"/>
              <a:t>Make sure you emphasise that walking away from a confrontation or fight is the braver thing to do. If someone pulls a knife on them, the safest and wisest thing to do is to walk away.</a:t>
            </a:r>
          </a:p>
          <a:p>
            <a:r>
              <a:rPr lang="en-GB" dirty="0"/>
              <a:t>Children fear backlash from their peers, and fear being targeted by a wider group for not stepping up to a situation or individual.  Remind them that this moment will pass and attention will move away from them in time.</a:t>
            </a:r>
          </a:p>
          <a:p>
            <a:r>
              <a:rPr lang="en-GB" dirty="0"/>
              <a:t>Standing their ground can have lasting, devastating consequences.</a:t>
            </a:r>
          </a:p>
          <a:p>
            <a:endParaRPr lang="en-GB" dirty="0"/>
          </a:p>
        </p:txBody>
      </p:sp>
    </p:spTree>
    <p:extLst>
      <p:ext uri="{BB962C8B-B14F-4D97-AF65-F5344CB8AC3E}">
        <p14:creationId xmlns:p14="http://schemas.microsoft.com/office/powerpoint/2010/main" val="40632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1000"/>
                                        <p:tgtEl>
                                          <p:spTgt spid="4">
                                            <p:txEl>
                                              <p:pRg st="7" end="7"/>
                                            </p:txEl>
                                          </p:spTgt>
                                        </p:tgtEl>
                                      </p:cBhvr>
                                    </p:animEffect>
                                    <p:anim calcmode="lin" valueType="num">
                                      <p:cBhvr>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1000"/>
                                        <p:tgtEl>
                                          <p:spTgt spid="4">
                                            <p:txEl>
                                              <p:pRg st="8" end="8"/>
                                            </p:txEl>
                                          </p:spTgt>
                                        </p:tgtEl>
                                      </p:cBhvr>
                                    </p:animEffect>
                                    <p:anim calcmode="lin" valueType="num">
                                      <p:cBhvr>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1000"/>
                                        <p:tgtEl>
                                          <p:spTgt spid="4">
                                            <p:txEl>
                                              <p:pRg st="9" end="9"/>
                                            </p:txEl>
                                          </p:spTgt>
                                        </p:tgtEl>
                                      </p:cBhvr>
                                    </p:animEffect>
                                    <p:anim calcmode="lin" valueType="num">
                                      <p:cBhvr>
                                        <p:cTn id="4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2091</Words>
  <Application>Microsoft Office PowerPoint</Application>
  <PresentationFormat>Widescreen</PresentationFormat>
  <Paragraphs>159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SERIOUS VIOLENCE</vt:lpstr>
      <vt:lpstr>A SERIOUS PROBLEM</vt:lpstr>
      <vt:lpstr>CAUSES</vt:lpstr>
      <vt:lpstr>A GOVERNMENT PRIORITY</vt:lpstr>
      <vt:lpstr>WHAT CAN YOU DO?</vt:lpstr>
      <vt:lpstr>GET CLUED UP</vt:lpstr>
      <vt:lpstr>GET CLUED UP</vt:lpstr>
      <vt:lpstr>HAVING THE CONVERSATION</vt:lpstr>
      <vt:lpstr>HAVING THE CONVERSATION</vt:lpstr>
      <vt:lpstr>WHAT ARE THE PENALTIES?</vt:lpstr>
      <vt:lpstr>HAVING THE CONVERSATION</vt:lpstr>
      <vt:lpstr>DISPOSING OF KNIVES</vt:lpstr>
      <vt:lpstr>SPOTTING THE SIGNS</vt:lpstr>
      <vt:lpstr>HOW NOT TO DIE FROM A STABBING</vt:lpstr>
      <vt:lpstr>TIPS FOR PARENTS</vt:lpstr>
      <vt:lpstr>REPORTING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Mason</dc:creator>
  <cp:lastModifiedBy>Tania Mason</cp:lastModifiedBy>
  <cp:revision>14</cp:revision>
  <dcterms:created xsi:type="dcterms:W3CDTF">2018-06-01T07:30:19Z</dcterms:created>
  <dcterms:modified xsi:type="dcterms:W3CDTF">2022-02-04T12:12:28Z</dcterms:modified>
</cp:coreProperties>
</file>