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72" r:id="rId11"/>
    <p:sldId id="276" r:id="rId12"/>
    <p:sldId id="275" r:id="rId13"/>
    <p:sldId id="274" r:id="rId14"/>
    <p:sldId id="284" r:id="rId15"/>
    <p:sldId id="271" r:id="rId16"/>
    <p:sldId id="279" r:id="rId17"/>
    <p:sldId id="286" r:id="rId18"/>
    <p:sldId id="278" r:id="rId19"/>
    <p:sldId id="288" r:id="rId20"/>
    <p:sldId id="287" r:id="rId21"/>
    <p:sldId id="277" r:id="rId22"/>
    <p:sldId id="281" r:id="rId23"/>
    <p:sldId id="280" r:id="rId24"/>
    <p:sldId id="289" r:id="rId25"/>
    <p:sldId id="283" r:id="rId26"/>
    <p:sldId id="273"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son" initials="TM" lastIdx="4" clrIdx="0">
    <p:extLst>
      <p:ext uri="{19B8F6BF-5375-455C-9EA6-DF929625EA0E}">
        <p15:presenceInfo xmlns:p15="http://schemas.microsoft.com/office/powerpoint/2012/main" userId="d1d38976329c3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CDC"/>
    <a:srgbClr val="D33579"/>
    <a:srgbClr val="F711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F735A-F6CF-47CC-B23B-EB49D567F7E5}" v="238" dt="2018-08-07T11:23:53.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3" d="100"/>
          <a:sy n="63" d="100"/>
        </p:scale>
        <p:origin x="80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07T13:05:55.080" idx="1">
    <p:pos x="7383" y="1269"/>
    <p:text>Barnardo’s has created a website called Real Love Rocks, described as an online space all about raising awareness around child sexual exploitation and what a healthy and safe relationship is.  It has sections for parents, professionals and young people themselves. http://www.barnardosrealloverocks.org.uk/</p:text>
    <p:extLst>
      <p:ext uri="{C676402C-5697-4E1C-873F-D02D1690AC5C}">
        <p15:threadingInfo xmlns:p15="http://schemas.microsoft.com/office/powerpoint/2012/main" timeZoneBias="-60"/>
      </p:ext>
    </p:extLst>
  </p:cm>
  <p:cm authorId="1" dt="2018-06-07T13:08:12.890" idx="2">
    <p:pos x="7340" y="1929"/>
    <p:text>CEOP has made an interactive film called First to a Million, which is aimed at 13 to 18-year-olds and follows a group of teens in their battle to reach a million views online by making increasingly outrageous films.  At each step the viewer gets to choose what the characters do next, teaching teens how easy it is to end up in a risky situation.  https://www.youtube.com/watch?v=214IkmVpa1E&amp;list=PLJpo3oC1S14mjhZMfdOKZIsCiaQXCC1IL</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02T11:12:12.254" idx="3">
    <p:pos x="10" y="10"/>
    <p:text>If this slide appears to be blank, you need to click on the 'Enable editing' button within the PROTECTED VIEW banner across the top of the presentation.  
Then click the 'Enable content' button within the SECURITY WARNING banner that appears next.
Then double-click on the image - it may still take a few seconds for the film to load, but it will appear there eventually. 
Then click on the arrow in the middle to start the film.
The full screen button is at the bottom left.</p:text>
    <p:extLst>
      <p:ext uri="{C676402C-5697-4E1C-873F-D02D1690AC5C}">
        <p15:threadingInfo xmlns:p15="http://schemas.microsoft.com/office/powerpoint/2012/main" timeZoneBias="-60"/>
      </p:ext>
    </p:extLst>
  </p:cm>
  <p:cm authorId="1" dt="2018-08-07T12:22:34.246" idx="4">
    <p:pos x="10" y="146"/>
    <p:text>If you are using a Mac, the film may not show at all, I'm afraid.  Complain to Apple!  If you want to show the film from your browser (ie by exiting the Powerpoint and then coming back to it after showing the film), this is the URL:  
https://www.youtube.com/watch?v=w6vYbZSUL5U</p:text>
    <p:extLst>
      <p:ext uri="{C676402C-5697-4E1C-873F-D02D1690AC5C}">
        <p15:threadingInfo xmlns:p15="http://schemas.microsoft.com/office/powerpoint/2012/main" timeZoneBias="-60">
          <p15:parentCm authorId="1" idx="3"/>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523F-EAA7-4CC9-BC57-B484234B1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D96134-F87F-4CC0-AA16-30F4819E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856172-BD65-46B8-9AC8-5A0E53FBCB2B}"/>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5" name="Footer Placeholder 4">
            <a:extLst>
              <a:ext uri="{FF2B5EF4-FFF2-40B4-BE49-F238E27FC236}">
                <a16:creationId xmlns:a16="http://schemas.microsoft.com/office/drawing/2014/main" id="{E21C8375-573F-4B30-A0EA-55DD6CFED5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5109F0-73AE-4CAA-B965-7C0A7002C724}"/>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309388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A082-000F-4D06-AF84-71EAB14B46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C15AEF-F64F-471A-9A48-01C355885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CF074-BC14-487B-85CC-89245DDCB52D}"/>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5" name="Footer Placeholder 4">
            <a:extLst>
              <a:ext uri="{FF2B5EF4-FFF2-40B4-BE49-F238E27FC236}">
                <a16:creationId xmlns:a16="http://schemas.microsoft.com/office/drawing/2014/main" id="{C73A10F2-A7BE-45FF-BFF5-9ACEF0A729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DAB82-16E8-43DE-B4D9-9A7687F9EE4B}"/>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163141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59A3C4-17EE-4447-9B2E-00C8441272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C7E79-77EF-45A4-9576-58AF1D1C66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0E4A73-AB28-4695-9172-981A2CBA5704}"/>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5" name="Footer Placeholder 4">
            <a:extLst>
              <a:ext uri="{FF2B5EF4-FFF2-40B4-BE49-F238E27FC236}">
                <a16:creationId xmlns:a16="http://schemas.microsoft.com/office/drawing/2014/main" id="{3AF42CFD-BA34-4295-BA26-8DA675D59F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CE356E-81CC-43A9-A399-BA3A54FFAD41}"/>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31863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B2B2-C7DF-4C82-BD48-62CA8DE06C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E95CB-78C4-4D27-B8B8-0F003534D0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0DBCA7-F589-494F-AC86-DD27B35787A9}"/>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5" name="Footer Placeholder 4">
            <a:extLst>
              <a:ext uri="{FF2B5EF4-FFF2-40B4-BE49-F238E27FC236}">
                <a16:creationId xmlns:a16="http://schemas.microsoft.com/office/drawing/2014/main" id="{0128BE0F-5F17-4294-A12E-F93B0927E3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ACF4D-98DB-4F7F-B21A-EDA6D0498C4D}"/>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407812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154F-7D30-4B16-99E1-B45AA8BEC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9F401D-CCB0-4066-B336-F031AEBEBF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A6E178-84BE-488F-8B21-7C31D9F0AE06}"/>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5" name="Footer Placeholder 4">
            <a:extLst>
              <a:ext uri="{FF2B5EF4-FFF2-40B4-BE49-F238E27FC236}">
                <a16:creationId xmlns:a16="http://schemas.microsoft.com/office/drawing/2014/main" id="{1BB38280-9694-4DC0-80FD-B9BFC4521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40A16C-27F1-4F36-8C88-9909F203140E}"/>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390780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A923-E53E-45F3-B899-5CE5E4C69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6A892B-2726-40B1-A91D-74C8F1EEAD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940A2C-237F-4B96-A4C1-74F8FEAAD9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D00C05-B4F1-40B3-BEB8-A39A0889D9B0}"/>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6" name="Footer Placeholder 5">
            <a:extLst>
              <a:ext uri="{FF2B5EF4-FFF2-40B4-BE49-F238E27FC236}">
                <a16:creationId xmlns:a16="http://schemas.microsoft.com/office/drawing/2014/main" id="{A864B148-539F-49E6-8FB4-B38844DA4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59ED61-665F-4ED0-BFFA-3730803E14B4}"/>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304605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9521-A349-4DE2-915B-AECBFA30D5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BA1FA6-FE45-4793-81EB-9D14BE7EE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F06129-91D8-4F4F-BBB1-2D98E0268D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831489-FB15-4B3D-8C5D-20B6B15998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0763B7-37A1-4CC1-8C6A-117089DA34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603D0C-F4B4-4C71-82DD-C817271D3F52}"/>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8" name="Footer Placeholder 7">
            <a:extLst>
              <a:ext uri="{FF2B5EF4-FFF2-40B4-BE49-F238E27FC236}">
                <a16:creationId xmlns:a16="http://schemas.microsoft.com/office/drawing/2014/main" id="{D0054A4F-95EF-4F31-B3F5-0A859AC715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1967E0-AFEE-41E0-AEEF-CDB1B2D14CCE}"/>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230982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B64B-EEEE-4FB1-9331-AC0C7731F1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57D6D5-0EAF-456E-8715-E57488F50D4E}"/>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4" name="Footer Placeholder 3">
            <a:extLst>
              <a:ext uri="{FF2B5EF4-FFF2-40B4-BE49-F238E27FC236}">
                <a16:creationId xmlns:a16="http://schemas.microsoft.com/office/drawing/2014/main" id="{327544A5-E5B4-41C5-9EA0-C80A161872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9FA98-B9D9-4615-A627-7FF1B6D0CAD6}"/>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388626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46C900-E7C3-48B6-9D87-33FA3505866C}"/>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3" name="Footer Placeholder 2">
            <a:extLst>
              <a:ext uri="{FF2B5EF4-FFF2-40B4-BE49-F238E27FC236}">
                <a16:creationId xmlns:a16="http://schemas.microsoft.com/office/drawing/2014/main" id="{6640AE6A-DA25-4AD4-8C32-10C0031DAB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F0D0EA-E68A-4F7D-B040-D17A2BDDED81}"/>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35896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1E29-36EF-4A4E-91B0-9B0B12857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087B1A-1772-437B-A5FC-A96027BCD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B12869-B3B9-43E0-99BF-FDDEA320F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729ABB-FBCF-41EE-8223-9B50307EAEEC}"/>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6" name="Footer Placeholder 5">
            <a:extLst>
              <a:ext uri="{FF2B5EF4-FFF2-40B4-BE49-F238E27FC236}">
                <a16:creationId xmlns:a16="http://schemas.microsoft.com/office/drawing/2014/main" id="{FA7ACBE8-41E7-4176-BEDF-48A0751CB1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E1D673-9438-44F5-A98B-B0EBFA1A89FE}"/>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415544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33F8-4BE0-44C6-A27C-7CCCA4617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D19F20-6D07-4E4A-B501-D57EB5BA88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EEE140-D1CC-467D-B5CA-673BA3A15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9B54AA-1639-4DC0-96F3-83BF451B0D6F}"/>
              </a:ext>
            </a:extLst>
          </p:cNvPr>
          <p:cNvSpPr>
            <a:spLocks noGrp="1"/>
          </p:cNvSpPr>
          <p:nvPr>
            <p:ph type="dt" sz="half" idx="10"/>
          </p:nvPr>
        </p:nvSpPr>
        <p:spPr/>
        <p:txBody>
          <a:bodyPr/>
          <a:lstStyle/>
          <a:p>
            <a:fld id="{EC3ED40F-2D39-4290-B4D6-E60AFCB0AA57}" type="datetimeFigureOut">
              <a:rPr lang="en-GB" smtClean="0"/>
              <a:t>29/01/2022</a:t>
            </a:fld>
            <a:endParaRPr lang="en-GB"/>
          </a:p>
        </p:txBody>
      </p:sp>
      <p:sp>
        <p:nvSpPr>
          <p:cNvPr id="6" name="Footer Placeholder 5">
            <a:extLst>
              <a:ext uri="{FF2B5EF4-FFF2-40B4-BE49-F238E27FC236}">
                <a16:creationId xmlns:a16="http://schemas.microsoft.com/office/drawing/2014/main" id="{9CFF114B-0785-43CA-9D93-0E2071FB8F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CB1FE-F005-4C03-8762-C98DCFB96D88}"/>
              </a:ext>
            </a:extLst>
          </p:cNvPr>
          <p:cNvSpPr>
            <a:spLocks noGrp="1"/>
          </p:cNvSpPr>
          <p:nvPr>
            <p:ph type="sldNum" sz="quarter" idx="12"/>
          </p:nvPr>
        </p:nvSpPr>
        <p:spPr/>
        <p:txBody>
          <a:bodyPr/>
          <a:lstStyle/>
          <a:p>
            <a:fld id="{D41650EA-5BFA-4BF5-A319-BD107C22EAF3}" type="slidenum">
              <a:rPr lang="en-GB" smtClean="0"/>
              <a:t>‹#›</a:t>
            </a:fld>
            <a:endParaRPr lang="en-GB"/>
          </a:p>
        </p:txBody>
      </p:sp>
    </p:spTree>
    <p:extLst>
      <p:ext uri="{BB962C8B-B14F-4D97-AF65-F5344CB8AC3E}">
        <p14:creationId xmlns:p14="http://schemas.microsoft.com/office/powerpoint/2010/main" val="202591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8249E-7693-4EC3-AEAF-7FE479848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CB679F-68A9-4B43-A51F-CEAFD6476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5B150C-20B9-49BD-B469-D2B007325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ED40F-2D39-4290-B4D6-E60AFCB0AA57}" type="datetimeFigureOut">
              <a:rPr lang="en-GB" smtClean="0"/>
              <a:t>29/01/2022</a:t>
            </a:fld>
            <a:endParaRPr lang="en-GB"/>
          </a:p>
        </p:txBody>
      </p:sp>
      <p:sp>
        <p:nvSpPr>
          <p:cNvPr id="5" name="Footer Placeholder 4">
            <a:extLst>
              <a:ext uri="{FF2B5EF4-FFF2-40B4-BE49-F238E27FC236}">
                <a16:creationId xmlns:a16="http://schemas.microsoft.com/office/drawing/2014/main" id="{8F999592-0B63-4346-9DB7-61FB59684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CBE2F5-2B28-4736-85B4-829B2C36A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650EA-5BFA-4BF5-A319-BD107C22EAF3}" type="slidenum">
              <a:rPr lang="en-GB" smtClean="0"/>
              <a:t>‹#›</a:t>
            </a:fld>
            <a:endParaRPr lang="en-GB"/>
          </a:p>
        </p:txBody>
      </p:sp>
    </p:spTree>
    <p:extLst>
      <p:ext uri="{BB962C8B-B14F-4D97-AF65-F5344CB8AC3E}">
        <p14:creationId xmlns:p14="http://schemas.microsoft.com/office/powerpoint/2010/main" val="2532086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w6vYbZSUL5U?rel=0&amp;controls=0&amp;showinfo=0" TargetMode="External"/><Relationship Id="rId5" Type="http://schemas.openxmlformats.org/officeDocument/2006/relationships/comments" Target="../comments/commen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report-child-abuse-to-local-council"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www.police.uk/contact/" TargetMode="External"/><Relationship Id="rId4" Type="http://schemas.openxmlformats.org/officeDocument/2006/relationships/hyperlink" Target="https://www.nspcc.org.uk/what-you-can-do/report-abu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eop.police.uk/safety-centre"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help@nspcc.org.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ourwatch.org.uk/crimes-archive/child-sexual-exploitation/"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cklechildabuse.campaign.gov.uk/"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CHILD SEXUAL EXPLOITATION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pic>
        <p:nvPicPr>
          <p:cNvPr id="5" name="Picture 4">
            <a:extLst>
              <a:ext uri="{FF2B5EF4-FFF2-40B4-BE49-F238E27FC236}">
                <a16:creationId xmlns:a16="http://schemas.microsoft.com/office/drawing/2014/main" id="{276BF38F-3AD5-4060-841C-D9D0B738B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76" y="1690689"/>
            <a:ext cx="9330233" cy="3887596"/>
          </a:xfrm>
          <a:prstGeom prst="rect">
            <a:avLst/>
          </a:prstGeom>
        </p:spPr>
      </p:pic>
      <p:sp>
        <p:nvSpPr>
          <p:cNvPr id="6" name="TextBox 5">
            <a:extLst>
              <a:ext uri="{FF2B5EF4-FFF2-40B4-BE49-F238E27FC236}">
                <a16:creationId xmlns:a16="http://schemas.microsoft.com/office/drawing/2014/main" id="{8CF877DC-4F65-46BA-B19D-B79EDD6B069E}"/>
              </a:ext>
            </a:extLst>
          </p:cNvPr>
          <p:cNvSpPr txBox="1"/>
          <p:nvPr/>
        </p:nvSpPr>
        <p:spPr>
          <a:xfrm>
            <a:off x="630382" y="5638672"/>
            <a:ext cx="10931236" cy="1384995"/>
          </a:xfrm>
          <a:prstGeom prst="rect">
            <a:avLst/>
          </a:prstGeom>
          <a:noFill/>
        </p:spPr>
        <p:txBody>
          <a:bodyPr wrap="square" rtlCol="0">
            <a:spAutoFit/>
          </a:bodyPr>
          <a:lstStyle/>
          <a:p>
            <a:pPr algn="ctr"/>
            <a:r>
              <a:rPr lang="en-GB" sz="2400" dirty="0">
                <a:effectLst/>
              </a:rPr>
              <a:t>“The sexual abuse and exploitation of children is one of the most vicious crimes conceivable, a violation of mankind's most basic duty to protect the innocent.”</a:t>
            </a:r>
          </a:p>
          <a:p>
            <a:pPr algn="r"/>
            <a:r>
              <a:rPr lang="en-GB" i="1" dirty="0">
                <a:effectLst/>
              </a:rPr>
              <a:t> James T. Walsh</a:t>
            </a:r>
            <a:br>
              <a:rPr lang="en-GB" dirty="0">
                <a:effectLst/>
              </a:rPr>
            </a:br>
            <a:endParaRPr lang="en-GB" dirty="0"/>
          </a:p>
        </p:txBody>
      </p:sp>
    </p:spTree>
    <p:extLst>
      <p:ext uri="{BB962C8B-B14F-4D97-AF65-F5344CB8AC3E}">
        <p14:creationId xmlns:p14="http://schemas.microsoft.com/office/powerpoint/2010/main" val="34557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APPEARANCE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B8F78487-B281-46F8-9FD1-993D4AF2464A}"/>
              </a:ext>
            </a:extLst>
          </p:cNvPr>
          <p:cNvSpPr txBox="1"/>
          <p:nvPr/>
        </p:nvSpPr>
        <p:spPr>
          <a:xfrm>
            <a:off x="482990" y="2250830"/>
            <a:ext cx="11226019" cy="4339650"/>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Changes in appearance, such as new clothes, more make-up, sudden weight loss, or weight gain</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Consistently poor hygiene</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Trying to hide marks or scars on their body, either self-harming or injuries inflicted by others</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Having money, mobile phones, credit for mobile phones, SIM cards, jewellery, clothes or other items that they cannot or will not explain</a:t>
            </a:r>
          </a:p>
          <a:p>
            <a:r>
              <a:rPr lang="en-GB" dirty="0"/>
              <a:t> </a:t>
            </a:r>
          </a:p>
          <a:p>
            <a:endParaRPr lang="en-GB" dirty="0"/>
          </a:p>
        </p:txBody>
      </p:sp>
    </p:spTree>
    <p:extLst>
      <p:ext uri="{BB962C8B-B14F-4D97-AF65-F5344CB8AC3E}">
        <p14:creationId xmlns:p14="http://schemas.microsoft.com/office/powerpoint/2010/main" val="39207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BEHAVIOUR</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3719F5E4-B99E-459F-A139-64ED18F71809}"/>
              </a:ext>
            </a:extLst>
          </p:cNvPr>
          <p:cNvSpPr txBox="1"/>
          <p:nvPr/>
        </p:nvSpPr>
        <p:spPr>
          <a:xfrm>
            <a:off x="361071" y="2069199"/>
            <a:ext cx="11563643" cy="4431983"/>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Absence from school, dip in school attainment</a:t>
            </a:r>
          </a:p>
          <a:p>
            <a:pPr marL="285750" lvl="0" indent="-285750">
              <a:buFont typeface="Arial" panose="020B0604020202020204" pitchFamily="34" charset="0"/>
              <a:buChar char="•"/>
            </a:pPr>
            <a:r>
              <a:rPr lang="en-GB" sz="2400" dirty="0"/>
              <a:t>Drug or alcohol misuse</a:t>
            </a:r>
          </a:p>
          <a:p>
            <a:pPr marL="285750" lvl="0" indent="-285750">
              <a:buFont typeface="Arial" panose="020B0604020202020204" pitchFamily="34" charset="0"/>
              <a:buChar char="•"/>
            </a:pPr>
            <a:r>
              <a:rPr lang="en-GB" sz="2400" dirty="0"/>
              <a:t>Involvement in offending</a:t>
            </a:r>
          </a:p>
          <a:p>
            <a:pPr marL="285750" lvl="0" indent="-285750">
              <a:buFont typeface="Arial" panose="020B0604020202020204" pitchFamily="34" charset="0"/>
              <a:buChar char="•"/>
            </a:pPr>
            <a:r>
              <a:rPr lang="en-GB" sz="2400" dirty="0"/>
              <a:t>Regularly coming home late or going missing overnight or longer </a:t>
            </a:r>
          </a:p>
          <a:p>
            <a:pPr marL="285750" lvl="0" indent="-285750">
              <a:buFont typeface="Arial" panose="020B0604020202020204" pitchFamily="34" charset="0"/>
              <a:buChar char="•"/>
            </a:pPr>
            <a:r>
              <a:rPr lang="en-GB" sz="2400" dirty="0"/>
              <a:t>Not mixing with their usual friends</a:t>
            </a:r>
          </a:p>
          <a:p>
            <a:pPr marL="285750" lvl="0" indent="-285750">
              <a:buFont typeface="Arial" panose="020B0604020202020204" pitchFamily="34" charset="0"/>
              <a:buChar char="•"/>
            </a:pPr>
            <a:r>
              <a:rPr lang="en-GB" sz="2400" dirty="0"/>
              <a:t>Developing a relationship with an older person or hanging out with older people</a:t>
            </a:r>
          </a:p>
          <a:p>
            <a:pPr marL="285750" lvl="0" indent="-285750">
              <a:buFont typeface="Arial" panose="020B0604020202020204" pitchFamily="34" charset="0"/>
              <a:buChar char="•"/>
            </a:pPr>
            <a:r>
              <a:rPr lang="en-GB" sz="2400" dirty="0"/>
              <a:t>Association with gangs or use of gang language and terminology</a:t>
            </a:r>
          </a:p>
          <a:p>
            <a:pPr marL="285750" lvl="0" indent="-285750">
              <a:buFont typeface="Arial" panose="020B0604020202020204" pitchFamily="34" charset="0"/>
              <a:buChar char="•"/>
            </a:pPr>
            <a:r>
              <a:rPr lang="en-GB" sz="2400" dirty="0"/>
              <a:t>Unusual relationships with taxi drivers or firms</a:t>
            </a:r>
          </a:p>
          <a:p>
            <a:pPr marL="285750" lvl="0" indent="-285750">
              <a:buFont typeface="Arial" panose="020B0604020202020204" pitchFamily="34" charset="0"/>
              <a:buChar char="•"/>
            </a:pPr>
            <a:r>
              <a:rPr lang="en-GB" sz="2400" dirty="0"/>
              <a:t>Increased health (headaches, tiredness, digestive problems) or sexual health problems, possibly including repeat pregnancies and terminations or STIs.</a:t>
            </a:r>
          </a:p>
          <a:p>
            <a:pPr marL="285750" lvl="0" indent="-285750">
              <a:buFont typeface="Arial" panose="020B0604020202020204" pitchFamily="34" charset="0"/>
              <a:buChar char="•"/>
            </a:pPr>
            <a:r>
              <a:rPr lang="en-GB" sz="2400" dirty="0"/>
              <a:t>Secretive online activity</a:t>
            </a:r>
          </a:p>
          <a:p>
            <a:endParaRPr lang="en-GB" dirty="0"/>
          </a:p>
        </p:txBody>
      </p:sp>
    </p:spTree>
    <p:extLst>
      <p:ext uri="{BB962C8B-B14F-4D97-AF65-F5344CB8AC3E}">
        <p14:creationId xmlns:p14="http://schemas.microsoft.com/office/powerpoint/2010/main" val="19095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COMMUNICATION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5" name="Thought Bubble: Cloud 4">
            <a:extLst>
              <a:ext uri="{FF2B5EF4-FFF2-40B4-BE49-F238E27FC236}">
                <a16:creationId xmlns:a16="http://schemas.microsoft.com/office/drawing/2014/main" id="{95196D63-9D67-4393-BF9B-831A6F67FF63}"/>
              </a:ext>
            </a:extLst>
          </p:cNvPr>
          <p:cNvSpPr/>
          <p:nvPr/>
        </p:nvSpPr>
        <p:spPr>
          <a:xfrm>
            <a:off x="225083" y="1533378"/>
            <a:ext cx="3530991" cy="3010487"/>
          </a:xfrm>
          <a:prstGeom prst="cloudCallout">
            <a:avLst>
              <a:gd name="adj1" fmla="val -52706"/>
              <a:gd name="adj2" fmla="val 7091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a:p>
            <a:pPr algn="ctr"/>
            <a:r>
              <a:rPr lang="en-GB" sz="2800" dirty="0"/>
              <a:t>Breakdown in relationship with trusted adults</a:t>
            </a:r>
          </a:p>
          <a:p>
            <a:pPr algn="ctr"/>
            <a:endParaRPr lang="en-GB" dirty="0"/>
          </a:p>
        </p:txBody>
      </p:sp>
      <p:sp>
        <p:nvSpPr>
          <p:cNvPr id="6" name="Speech Bubble: Rectangle with Corners Rounded 5">
            <a:extLst>
              <a:ext uri="{FF2B5EF4-FFF2-40B4-BE49-F238E27FC236}">
                <a16:creationId xmlns:a16="http://schemas.microsoft.com/office/drawing/2014/main" id="{129EEAF7-AE01-41E3-B043-F16236AB1F2D}"/>
              </a:ext>
            </a:extLst>
          </p:cNvPr>
          <p:cNvSpPr/>
          <p:nvPr/>
        </p:nvSpPr>
        <p:spPr>
          <a:xfrm>
            <a:off x="9777046" y="3756073"/>
            <a:ext cx="2067951" cy="2897945"/>
          </a:xfrm>
          <a:prstGeom prst="wedgeRoundRectCallout">
            <a:avLst>
              <a:gd name="adj1" fmla="val -79336"/>
              <a:gd name="adj2" fmla="val -5195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r>
              <a:rPr lang="en-GB" sz="2400" dirty="0"/>
              <a:t>Being defensive about where they have been and what they were doing </a:t>
            </a:r>
          </a:p>
          <a:p>
            <a:pPr algn="ctr"/>
            <a:endParaRPr lang="en-GB" dirty="0"/>
          </a:p>
        </p:txBody>
      </p:sp>
      <p:sp>
        <p:nvSpPr>
          <p:cNvPr id="8" name="Speech Bubble: Rectangle 7">
            <a:extLst>
              <a:ext uri="{FF2B5EF4-FFF2-40B4-BE49-F238E27FC236}">
                <a16:creationId xmlns:a16="http://schemas.microsoft.com/office/drawing/2014/main" id="{CBC13FD0-70BE-4A51-9C88-5617E099F80B}"/>
              </a:ext>
            </a:extLst>
          </p:cNvPr>
          <p:cNvSpPr/>
          <p:nvPr/>
        </p:nvSpPr>
        <p:spPr>
          <a:xfrm>
            <a:off x="436098" y="5148775"/>
            <a:ext cx="4487594" cy="1505243"/>
          </a:xfrm>
          <a:prstGeom prst="wedgeRectCallout">
            <a:avLst>
              <a:gd name="adj1" fmla="val 37161"/>
              <a:gd name="adj2" fmla="val -1161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Talking aggressively or using sexual language</a:t>
            </a:r>
          </a:p>
          <a:p>
            <a:pPr algn="ctr"/>
            <a:endParaRPr lang="en-GB" dirty="0"/>
          </a:p>
        </p:txBody>
      </p:sp>
      <p:sp>
        <p:nvSpPr>
          <p:cNvPr id="9" name="Speech Bubble: Oval 8">
            <a:extLst>
              <a:ext uri="{FF2B5EF4-FFF2-40B4-BE49-F238E27FC236}">
                <a16:creationId xmlns:a16="http://schemas.microsoft.com/office/drawing/2014/main" id="{8BCF5153-2B43-4EE1-A409-CC0D98190BD1}"/>
              </a:ext>
            </a:extLst>
          </p:cNvPr>
          <p:cNvSpPr/>
          <p:nvPr/>
        </p:nvSpPr>
        <p:spPr>
          <a:xfrm>
            <a:off x="4923692" y="1913206"/>
            <a:ext cx="3826413" cy="2371985"/>
          </a:xfrm>
          <a:prstGeom prst="wedgeEllipseCallout">
            <a:avLst>
              <a:gd name="adj1" fmla="val 88358"/>
              <a:gd name="adj2" fmla="val -47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Obsessive communication with one or two individuals</a:t>
            </a:r>
          </a:p>
          <a:p>
            <a:pPr algn="ctr"/>
            <a:endParaRPr lang="en-GB" dirty="0"/>
          </a:p>
        </p:txBody>
      </p:sp>
      <p:sp>
        <p:nvSpPr>
          <p:cNvPr id="10" name="Thought Bubble: Cloud 9">
            <a:extLst>
              <a:ext uri="{FF2B5EF4-FFF2-40B4-BE49-F238E27FC236}">
                <a16:creationId xmlns:a16="http://schemas.microsoft.com/office/drawing/2014/main" id="{CB9AAC68-19FD-43D1-8875-01A8EEA23710}"/>
              </a:ext>
            </a:extLst>
          </p:cNvPr>
          <p:cNvSpPr/>
          <p:nvPr/>
        </p:nvSpPr>
        <p:spPr>
          <a:xfrm>
            <a:off x="5486399" y="4602040"/>
            <a:ext cx="3826413" cy="1690687"/>
          </a:xfrm>
          <a:prstGeom prst="cloudCallout">
            <a:avLst>
              <a:gd name="adj1" fmla="val 44521"/>
              <a:gd name="adj2" fmla="val 82606"/>
            </a:avLst>
          </a:prstGeom>
          <a:solidFill>
            <a:srgbClr val="DC2C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r>
              <a:rPr lang="en-GB" sz="2800" dirty="0"/>
              <a:t>Being secretive or withdrawn</a:t>
            </a:r>
          </a:p>
          <a:p>
            <a:pPr algn="ctr"/>
            <a:endParaRPr lang="en-GB" dirty="0"/>
          </a:p>
        </p:txBody>
      </p:sp>
    </p:spTree>
    <p:extLst>
      <p:ext uri="{BB962C8B-B14F-4D97-AF65-F5344CB8AC3E}">
        <p14:creationId xmlns:p14="http://schemas.microsoft.com/office/powerpoint/2010/main" val="12636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360"/>
                                          </p:val>
                                        </p:tav>
                                        <p:tav tm="100000">
                                          <p:val>
                                            <p:fltVal val="0"/>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360"/>
                                          </p:val>
                                        </p:tav>
                                        <p:tav tm="100000">
                                          <p:val>
                                            <p:fltVal val="0"/>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DfE CAMPAIGN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pic>
        <p:nvPicPr>
          <p:cNvPr id="6" name="Picture 5">
            <a:extLst>
              <a:ext uri="{FF2B5EF4-FFF2-40B4-BE49-F238E27FC236}">
                <a16:creationId xmlns:a16="http://schemas.microsoft.com/office/drawing/2014/main" id="{8127D435-A855-4A74-B68D-11CF382AD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964" y="2150050"/>
            <a:ext cx="8169452" cy="4688602"/>
          </a:xfrm>
          <a:prstGeom prst="rect">
            <a:avLst/>
          </a:prstGeom>
        </p:spPr>
      </p:pic>
      <p:sp>
        <p:nvSpPr>
          <p:cNvPr id="4" name="TextBox 3">
            <a:extLst>
              <a:ext uri="{FF2B5EF4-FFF2-40B4-BE49-F238E27FC236}">
                <a16:creationId xmlns:a16="http://schemas.microsoft.com/office/drawing/2014/main" id="{53C9A40C-CE7A-4365-AED7-4FBFF0518A2D}"/>
              </a:ext>
            </a:extLst>
          </p:cNvPr>
          <p:cNvSpPr txBox="1"/>
          <p:nvPr/>
        </p:nvSpPr>
        <p:spPr>
          <a:xfrm>
            <a:off x="0" y="1690689"/>
            <a:ext cx="2901244" cy="646331"/>
          </a:xfrm>
          <a:prstGeom prst="rect">
            <a:avLst/>
          </a:prstGeom>
          <a:noFill/>
        </p:spPr>
        <p:txBody>
          <a:bodyPr wrap="square" rtlCol="0">
            <a:spAutoFit/>
          </a:bodyPr>
          <a:lstStyle/>
          <a:p>
            <a:r>
              <a:rPr lang="en-GB" dirty="0"/>
              <a:t>Animated GIF</a:t>
            </a:r>
          </a:p>
          <a:p>
            <a:endParaRPr lang="en-GB" dirty="0"/>
          </a:p>
        </p:txBody>
      </p:sp>
    </p:spTree>
    <p:extLst>
      <p:ext uri="{BB962C8B-B14F-4D97-AF65-F5344CB8AC3E}">
        <p14:creationId xmlns:p14="http://schemas.microsoft.com/office/powerpoint/2010/main" val="159686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DfE CAMPAIGN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pic>
        <p:nvPicPr>
          <p:cNvPr id="5" name="Picture 4">
            <a:extLst>
              <a:ext uri="{FF2B5EF4-FFF2-40B4-BE49-F238E27FC236}">
                <a16:creationId xmlns:a16="http://schemas.microsoft.com/office/drawing/2014/main" id="{987962AD-6E1D-49E6-95A3-63D4AD211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978" y="2090009"/>
            <a:ext cx="8247579" cy="4639263"/>
          </a:xfrm>
          <a:prstGeom prst="rect">
            <a:avLst/>
          </a:prstGeom>
        </p:spPr>
      </p:pic>
      <p:sp>
        <p:nvSpPr>
          <p:cNvPr id="4" name="TextBox 3">
            <a:extLst>
              <a:ext uri="{FF2B5EF4-FFF2-40B4-BE49-F238E27FC236}">
                <a16:creationId xmlns:a16="http://schemas.microsoft.com/office/drawing/2014/main" id="{4305171C-BAD7-47C4-ADBA-E5B09F582D3B}"/>
              </a:ext>
            </a:extLst>
          </p:cNvPr>
          <p:cNvSpPr txBox="1"/>
          <p:nvPr/>
        </p:nvSpPr>
        <p:spPr>
          <a:xfrm>
            <a:off x="0" y="1690689"/>
            <a:ext cx="2641600" cy="646331"/>
          </a:xfrm>
          <a:prstGeom prst="rect">
            <a:avLst/>
          </a:prstGeom>
          <a:noFill/>
        </p:spPr>
        <p:txBody>
          <a:bodyPr wrap="square" rtlCol="0">
            <a:spAutoFit/>
          </a:bodyPr>
          <a:lstStyle/>
          <a:p>
            <a:r>
              <a:rPr lang="en-GB" dirty="0"/>
              <a:t>Animated GIF</a:t>
            </a:r>
          </a:p>
          <a:p>
            <a:endParaRPr lang="en-GB" dirty="0"/>
          </a:p>
        </p:txBody>
      </p:sp>
    </p:spTree>
    <p:extLst>
      <p:ext uri="{BB962C8B-B14F-4D97-AF65-F5344CB8AC3E}">
        <p14:creationId xmlns:p14="http://schemas.microsoft.com/office/powerpoint/2010/main" val="62117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OPENING A DIALOGUE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B803A1E3-D7EF-4D21-95B9-967CACAD4236}"/>
              </a:ext>
            </a:extLst>
          </p:cNvPr>
          <p:cNvSpPr txBox="1"/>
          <p:nvPr/>
        </p:nvSpPr>
        <p:spPr>
          <a:xfrm>
            <a:off x="281354" y="1871003"/>
            <a:ext cx="11465169" cy="4431983"/>
          </a:xfrm>
          <a:prstGeom prst="rect">
            <a:avLst/>
          </a:prstGeom>
          <a:noFill/>
        </p:spPr>
        <p:txBody>
          <a:bodyPr wrap="square" rtlCol="0">
            <a:spAutoFit/>
          </a:bodyPr>
          <a:lstStyle/>
          <a:p>
            <a:r>
              <a:rPr lang="en-GB" sz="2400" dirty="0"/>
              <a:t>None of these signs definitively means that a child is being exploited.  However, noticing changes like those above enables you to open a dialogue with a child.  Telling them that you are concerned about their safety and asking them what is happening for them can be the first step to getting them out of their bad situation.  Many children have told Barnardo’s that they tried to disclose what was going on for them through behaviour and words but that nobody really understood. </a:t>
            </a:r>
          </a:p>
          <a:p>
            <a:endParaRPr lang="en-GB" sz="2400" dirty="0"/>
          </a:p>
          <a:p>
            <a:r>
              <a:rPr lang="en-GB" sz="2400" dirty="0"/>
              <a:t>Also, experts agree that having early conversations about healthy relationships and consent is key to stopping young people getting involved in exploitative relationships. The Department of Education has some good advice for parents about how to have these conversations with children from a young age….</a:t>
            </a:r>
          </a:p>
          <a:p>
            <a:endParaRPr lang="en-GB" dirty="0"/>
          </a:p>
        </p:txBody>
      </p:sp>
    </p:spTree>
    <p:extLst>
      <p:ext uri="{BB962C8B-B14F-4D97-AF65-F5344CB8AC3E}">
        <p14:creationId xmlns:p14="http://schemas.microsoft.com/office/powerpoint/2010/main" val="308740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TALKING TO CHILDREN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6A37E215-6B72-4A4F-8176-CB28289210D2}"/>
              </a:ext>
            </a:extLst>
          </p:cNvPr>
          <p:cNvSpPr txBox="1"/>
          <p:nvPr/>
        </p:nvSpPr>
        <p:spPr>
          <a:xfrm>
            <a:off x="304800" y="1873956"/>
            <a:ext cx="11401778" cy="3416320"/>
          </a:xfrm>
          <a:prstGeom prst="rect">
            <a:avLst/>
          </a:prstGeom>
          <a:noFill/>
        </p:spPr>
        <p:txBody>
          <a:bodyPr wrap="square" rtlCol="0">
            <a:spAutoFit/>
          </a:bodyPr>
          <a:lstStyle/>
          <a:p>
            <a:r>
              <a:rPr lang="en-GB" dirty="0"/>
              <a:t>Talking to your child about abuse and exploitation probably isn’t your go-to conversation topic when you’re spending time with them. However, simply talking about the topic is a good way to teach your child how to stay safe. </a:t>
            </a:r>
          </a:p>
          <a:p>
            <a:endParaRPr lang="en-GB" dirty="0"/>
          </a:p>
          <a:p>
            <a:r>
              <a:rPr lang="en-GB" dirty="0"/>
              <a:t>Don’t use strange new words or present scary scenarios, just have ongoing chats with your child. Here’s how:</a:t>
            </a:r>
          </a:p>
          <a:p>
            <a:endParaRPr lang="en-GB" dirty="0"/>
          </a:p>
          <a:p>
            <a:r>
              <a:rPr lang="en-GB" b="1" dirty="0"/>
              <a:t>Start talking early</a:t>
            </a:r>
          </a:p>
          <a:p>
            <a:endParaRPr lang="en-GB" b="1" dirty="0"/>
          </a:p>
          <a:p>
            <a:r>
              <a:rPr lang="en-GB" dirty="0"/>
              <a:t>You know your child better than anyone, including when they’re ready to start understanding what abuse and exploitation is and how much detail to go into. </a:t>
            </a:r>
          </a:p>
          <a:p>
            <a:endParaRPr lang="en-GB" dirty="0"/>
          </a:p>
          <a:p>
            <a:r>
              <a:rPr lang="en-GB" dirty="0"/>
              <a:t>You can usually start explaining some simple concepts from the age of four, such as: </a:t>
            </a:r>
          </a:p>
          <a:p>
            <a:endParaRPr lang="en-GB" dirty="0"/>
          </a:p>
        </p:txBody>
      </p:sp>
      <p:sp>
        <p:nvSpPr>
          <p:cNvPr id="5" name="Speech Bubble: Rectangle with Corners Rounded 4">
            <a:extLst>
              <a:ext uri="{FF2B5EF4-FFF2-40B4-BE49-F238E27FC236}">
                <a16:creationId xmlns:a16="http://schemas.microsoft.com/office/drawing/2014/main" id="{4DE097B2-DFB2-4EA6-A638-2297C9F27212}"/>
              </a:ext>
            </a:extLst>
          </p:cNvPr>
          <p:cNvSpPr/>
          <p:nvPr/>
        </p:nvSpPr>
        <p:spPr>
          <a:xfrm>
            <a:off x="2449689" y="5106925"/>
            <a:ext cx="6660444" cy="1429342"/>
          </a:xfrm>
          <a:prstGeom prst="wedgeRoundRectCallout">
            <a:avLst>
              <a:gd name="adj1" fmla="val -66765"/>
              <a:gd name="adj2" fmla="val -48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Nobody is allowed to do anything to us that we don’t want them to</a:t>
            </a:r>
          </a:p>
        </p:txBody>
      </p:sp>
    </p:spTree>
    <p:extLst>
      <p:ext uri="{BB962C8B-B14F-4D97-AF65-F5344CB8AC3E}">
        <p14:creationId xmlns:p14="http://schemas.microsoft.com/office/powerpoint/2010/main" val="218326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1000"/>
                                        <p:tgtEl>
                                          <p:spTgt spid="4">
                                            <p:txEl>
                                              <p:pRg st="8" end="8"/>
                                            </p:txEl>
                                          </p:spTgt>
                                        </p:tgtEl>
                                      </p:cBhvr>
                                    </p:animEffect>
                                    <p:anim calcmode="lin" valueType="num">
                                      <p:cBhvr>
                                        <p:cTn id="2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TALKING TO CHILDREN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59CFA7F6-5337-4C2B-93DD-7324A72E4831}"/>
              </a:ext>
            </a:extLst>
          </p:cNvPr>
          <p:cNvSpPr txBox="1"/>
          <p:nvPr/>
        </p:nvSpPr>
        <p:spPr>
          <a:xfrm>
            <a:off x="172657" y="1912839"/>
            <a:ext cx="2179287" cy="4524315"/>
          </a:xfrm>
          <a:prstGeom prst="rect">
            <a:avLst/>
          </a:prstGeom>
          <a:noFill/>
        </p:spPr>
        <p:txBody>
          <a:bodyPr wrap="square" rtlCol="0">
            <a:spAutoFit/>
          </a:bodyPr>
          <a:lstStyle/>
          <a:p>
            <a:r>
              <a:rPr lang="en-GB" b="1" dirty="0"/>
              <a:t>Pick your moments</a:t>
            </a:r>
          </a:p>
          <a:p>
            <a:endParaRPr lang="en-GB" b="1" dirty="0"/>
          </a:p>
          <a:p>
            <a:r>
              <a:rPr lang="en-GB" dirty="0"/>
              <a:t>Some good times to chat are: </a:t>
            </a:r>
          </a:p>
          <a:p>
            <a:r>
              <a:rPr lang="en-GB"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Picture 5" descr="A person smiling at the camera&#10;&#10;Description generated with very high confidence">
            <a:extLst>
              <a:ext uri="{FF2B5EF4-FFF2-40B4-BE49-F238E27FC236}">
                <a16:creationId xmlns:a16="http://schemas.microsoft.com/office/drawing/2014/main" id="{75F98AE7-8843-4D21-A1BD-F9DB4820A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331" y="1701741"/>
            <a:ext cx="3335607" cy="1876279"/>
          </a:xfrm>
          <a:prstGeom prst="rect">
            <a:avLst/>
          </a:prstGeom>
        </p:spPr>
      </p:pic>
      <p:sp>
        <p:nvSpPr>
          <p:cNvPr id="11" name="TextBox 10">
            <a:extLst>
              <a:ext uri="{FF2B5EF4-FFF2-40B4-BE49-F238E27FC236}">
                <a16:creationId xmlns:a16="http://schemas.microsoft.com/office/drawing/2014/main" id="{A11404A7-CFC2-43E3-9E1A-A703F2FEB079}"/>
              </a:ext>
            </a:extLst>
          </p:cNvPr>
          <p:cNvSpPr txBox="1"/>
          <p:nvPr/>
        </p:nvSpPr>
        <p:spPr>
          <a:xfrm>
            <a:off x="2461170" y="3578020"/>
            <a:ext cx="1284242" cy="923330"/>
          </a:xfrm>
          <a:prstGeom prst="rect">
            <a:avLst/>
          </a:prstGeom>
          <a:noFill/>
        </p:spPr>
        <p:txBody>
          <a:bodyPr wrap="square" rtlCol="0">
            <a:spAutoFit/>
          </a:bodyPr>
          <a:lstStyle/>
          <a:p>
            <a:r>
              <a:rPr lang="en-GB" dirty="0"/>
              <a:t>On</a:t>
            </a:r>
          </a:p>
          <a:p>
            <a:r>
              <a:rPr lang="en-GB" dirty="0"/>
              <a:t>car</a:t>
            </a:r>
          </a:p>
          <a:p>
            <a:r>
              <a:rPr lang="en-GB" dirty="0"/>
              <a:t>Journeys…</a:t>
            </a:r>
          </a:p>
        </p:txBody>
      </p:sp>
      <p:pic>
        <p:nvPicPr>
          <p:cNvPr id="13" name="Picture 12" descr="A person holding a baby&#10;&#10;Description generated with very high confidence">
            <a:extLst>
              <a:ext uri="{FF2B5EF4-FFF2-40B4-BE49-F238E27FC236}">
                <a16:creationId xmlns:a16="http://schemas.microsoft.com/office/drawing/2014/main" id="{3B5DB48E-7199-4DD9-A2A3-8F6E13FE3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16" y="3546226"/>
            <a:ext cx="1731186" cy="2595511"/>
          </a:xfrm>
          <a:prstGeom prst="rect">
            <a:avLst/>
          </a:prstGeom>
        </p:spPr>
      </p:pic>
      <p:sp>
        <p:nvSpPr>
          <p:cNvPr id="14" name="TextBox 13">
            <a:extLst>
              <a:ext uri="{FF2B5EF4-FFF2-40B4-BE49-F238E27FC236}">
                <a16:creationId xmlns:a16="http://schemas.microsoft.com/office/drawing/2014/main" id="{4FB63CDF-CA2C-4538-B1DA-C72924A4E41D}"/>
              </a:ext>
            </a:extLst>
          </p:cNvPr>
          <p:cNvSpPr txBox="1"/>
          <p:nvPr/>
        </p:nvSpPr>
        <p:spPr>
          <a:xfrm>
            <a:off x="455627" y="6229584"/>
            <a:ext cx="1869357" cy="369332"/>
          </a:xfrm>
          <a:prstGeom prst="rect">
            <a:avLst/>
          </a:prstGeom>
          <a:noFill/>
        </p:spPr>
        <p:txBody>
          <a:bodyPr wrap="square" rtlCol="0">
            <a:spAutoFit/>
          </a:bodyPr>
          <a:lstStyle/>
          <a:p>
            <a:r>
              <a:rPr lang="en-GB" dirty="0"/>
              <a:t>At </a:t>
            </a:r>
            <a:r>
              <a:rPr lang="en-GB" dirty="0" err="1"/>
              <a:t>bathtime</a:t>
            </a:r>
            <a:r>
              <a:rPr lang="en-GB" dirty="0"/>
              <a:t>…</a:t>
            </a:r>
          </a:p>
        </p:txBody>
      </p:sp>
      <p:pic>
        <p:nvPicPr>
          <p:cNvPr id="16" name="Picture 15" descr="A person sitting on a table&#10;&#10;Description generated with high confidence">
            <a:extLst>
              <a:ext uri="{FF2B5EF4-FFF2-40B4-BE49-F238E27FC236}">
                <a16:creationId xmlns:a16="http://schemas.microsoft.com/office/drawing/2014/main" id="{D82710B7-BBF7-4239-9C6E-72F85981C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780" y="1686578"/>
            <a:ext cx="2122244" cy="2863655"/>
          </a:xfrm>
          <a:prstGeom prst="rect">
            <a:avLst/>
          </a:prstGeom>
        </p:spPr>
      </p:pic>
      <p:pic>
        <p:nvPicPr>
          <p:cNvPr id="18" name="Picture 17" descr="A person standing in front of a store&#10;&#10;Description generated with high confidence">
            <a:extLst>
              <a:ext uri="{FF2B5EF4-FFF2-40B4-BE49-F238E27FC236}">
                <a16:creationId xmlns:a16="http://schemas.microsoft.com/office/drawing/2014/main" id="{B4614340-9DB9-497A-9972-052950878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2079" y="4501350"/>
            <a:ext cx="3490573" cy="2086665"/>
          </a:xfrm>
          <a:prstGeom prst="rect">
            <a:avLst/>
          </a:prstGeom>
        </p:spPr>
      </p:pic>
      <p:sp>
        <p:nvSpPr>
          <p:cNvPr id="19" name="TextBox 18">
            <a:extLst>
              <a:ext uri="{FF2B5EF4-FFF2-40B4-BE49-F238E27FC236}">
                <a16:creationId xmlns:a16="http://schemas.microsoft.com/office/drawing/2014/main" id="{7406FF0A-5F82-4591-8B82-26EB02FD4BCE}"/>
              </a:ext>
            </a:extLst>
          </p:cNvPr>
          <p:cNvSpPr txBox="1"/>
          <p:nvPr/>
        </p:nvSpPr>
        <p:spPr>
          <a:xfrm>
            <a:off x="5871634" y="1681008"/>
            <a:ext cx="1511118" cy="646331"/>
          </a:xfrm>
          <a:prstGeom prst="rect">
            <a:avLst/>
          </a:prstGeom>
          <a:noFill/>
        </p:spPr>
        <p:txBody>
          <a:bodyPr wrap="square" rtlCol="0">
            <a:spAutoFit/>
          </a:bodyPr>
          <a:lstStyle/>
          <a:p>
            <a:r>
              <a:rPr lang="en-GB" dirty="0"/>
              <a:t>Getting your child dressed</a:t>
            </a:r>
          </a:p>
        </p:txBody>
      </p:sp>
      <p:sp>
        <p:nvSpPr>
          <p:cNvPr id="20" name="TextBox 19">
            <a:extLst>
              <a:ext uri="{FF2B5EF4-FFF2-40B4-BE49-F238E27FC236}">
                <a16:creationId xmlns:a16="http://schemas.microsoft.com/office/drawing/2014/main" id="{25727AA6-3E81-43A7-B01D-26B00B5524C6}"/>
              </a:ext>
            </a:extLst>
          </p:cNvPr>
          <p:cNvSpPr txBox="1"/>
          <p:nvPr/>
        </p:nvSpPr>
        <p:spPr>
          <a:xfrm>
            <a:off x="2457081" y="5790823"/>
            <a:ext cx="1265720" cy="646331"/>
          </a:xfrm>
          <a:prstGeom prst="rect">
            <a:avLst/>
          </a:prstGeom>
          <a:noFill/>
        </p:spPr>
        <p:txBody>
          <a:bodyPr wrap="square" rtlCol="0">
            <a:spAutoFit/>
          </a:bodyPr>
          <a:lstStyle/>
          <a:p>
            <a:r>
              <a:rPr lang="en-GB" dirty="0"/>
              <a:t>On a trip to the shops</a:t>
            </a:r>
          </a:p>
        </p:txBody>
      </p:sp>
      <p:sp>
        <p:nvSpPr>
          <p:cNvPr id="21" name="TextBox 20">
            <a:extLst>
              <a:ext uri="{FF2B5EF4-FFF2-40B4-BE49-F238E27FC236}">
                <a16:creationId xmlns:a16="http://schemas.microsoft.com/office/drawing/2014/main" id="{07B54495-A27B-47A6-99A3-6F7B246C23A7}"/>
              </a:ext>
            </a:extLst>
          </p:cNvPr>
          <p:cNvSpPr txBox="1"/>
          <p:nvPr/>
        </p:nvSpPr>
        <p:spPr>
          <a:xfrm>
            <a:off x="9552359" y="1751076"/>
            <a:ext cx="2502306" cy="3139321"/>
          </a:xfrm>
          <a:prstGeom prst="rect">
            <a:avLst/>
          </a:prstGeom>
          <a:noFill/>
        </p:spPr>
        <p:txBody>
          <a:bodyPr wrap="square" rtlCol="0">
            <a:spAutoFit/>
          </a:bodyPr>
          <a:lstStyle/>
          <a:p>
            <a:r>
              <a:rPr lang="en-GB" dirty="0"/>
              <a:t>For slightly older children, a storyline on a soap opera or TV drama can be a good starting point to talk about healthy relationships, boundaries, consent and staying safe - without personalising the conversation.</a:t>
            </a:r>
          </a:p>
          <a:p>
            <a:endParaRPr lang="en-GB" dirty="0"/>
          </a:p>
        </p:txBody>
      </p:sp>
      <p:pic>
        <p:nvPicPr>
          <p:cNvPr id="23" name="Picture 22">
            <a:extLst>
              <a:ext uri="{FF2B5EF4-FFF2-40B4-BE49-F238E27FC236}">
                <a16:creationId xmlns:a16="http://schemas.microsoft.com/office/drawing/2014/main" id="{B6641303-6E49-467E-9026-A450B54BEB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5347" y="4656233"/>
            <a:ext cx="3156653" cy="2201766"/>
          </a:xfrm>
          <a:prstGeom prst="rect">
            <a:avLst/>
          </a:prstGeom>
        </p:spPr>
      </p:pic>
    </p:spTree>
    <p:extLst>
      <p:ext uri="{BB962C8B-B14F-4D97-AF65-F5344CB8AC3E}">
        <p14:creationId xmlns:p14="http://schemas.microsoft.com/office/powerpoint/2010/main" val="38271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 calcmode="lin" valueType="num">
                                      <p:cBhvr additive="base">
                                        <p:cTn id="4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ircle(in)">
                                      <p:cBhvr>
                                        <p:cTn id="5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TALKING TO CHILDREN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836CB24C-B0A2-4C9E-AF06-14B8C3EF6DE1}"/>
              </a:ext>
            </a:extLst>
          </p:cNvPr>
          <p:cNvSpPr txBox="1"/>
          <p:nvPr/>
        </p:nvSpPr>
        <p:spPr>
          <a:xfrm>
            <a:off x="361244" y="1862667"/>
            <a:ext cx="11255023" cy="4616648"/>
          </a:xfrm>
          <a:prstGeom prst="rect">
            <a:avLst/>
          </a:prstGeom>
          <a:noFill/>
        </p:spPr>
        <p:txBody>
          <a:bodyPr wrap="square" rtlCol="0">
            <a:spAutoFit/>
          </a:bodyPr>
          <a:lstStyle/>
          <a:p>
            <a:endParaRPr lang="en-GB" sz="2400" b="1" dirty="0"/>
          </a:p>
          <a:p>
            <a:r>
              <a:rPr lang="en-GB" sz="2400" b="1" dirty="0"/>
              <a:t>Little and often</a:t>
            </a:r>
          </a:p>
          <a:p>
            <a:endParaRPr lang="en-GB" sz="2400" b="1" dirty="0"/>
          </a:p>
          <a:p>
            <a:r>
              <a:rPr lang="en-GB" sz="2400" dirty="0"/>
              <a:t>Just as with any parenting message, it works best to present a steady drip-drip of information and advice, and make lots of opportunities to chat openly over a period of time - not just a one-off talk that may leave your child confused or embarrassed and with more questions. </a:t>
            </a:r>
          </a:p>
          <a:p>
            <a:endParaRPr lang="en-GB" sz="2400" dirty="0"/>
          </a:p>
          <a:p>
            <a:r>
              <a:rPr lang="en-GB" sz="2400" dirty="0"/>
              <a:t>Try to avoid a big lecture and keep having mini-conversations every so often to ensure they are happy, safe and well-informed.</a:t>
            </a:r>
          </a:p>
          <a:p>
            <a:endParaRPr lang="en-GB" dirty="0"/>
          </a:p>
          <a:p>
            <a:endParaRPr lang="en-GB" b="1" dirty="0"/>
          </a:p>
          <a:p>
            <a:endParaRPr lang="en-GB" dirty="0"/>
          </a:p>
        </p:txBody>
      </p:sp>
    </p:spTree>
    <p:extLst>
      <p:ext uri="{BB962C8B-B14F-4D97-AF65-F5344CB8AC3E}">
        <p14:creationId xmlns:p14="http://schemas.microsoft.com/office/powerpoint/2010/main" val="223209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INFO FOR CHILDREN</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73206" y="2456391"/>
            <a:ext cx="10836322" cy="830997"/>
          </a:xfrm>
          <a:prstGeom prst="rect">
            <a:avLst/>
          </a:prstGeom>
          <a:noFill/>
        </p:spPr>
        <p:txBody>
          <a:bodyPr wrap="square" rtlCol="0">
            <a:spAutoFit/>
          </a:bodyPr>
          <a:lstStyle/>
          <a:p>
            <a:pPr algn="ctr"/>
            <a:endParaRPr lang="en-US" sz="2400" dirty="0"/>
          </a:p>
          <a:p>
            <a:pPr algn="ctr"/>
            <a:endParaRPr lang="en-US" sz="2400" dirty="0"/>
          </a:p>
        </p:txBody>
      </p:sp>
      <p:sp>
        <p:nvSpPr>
          <p:cNvPr id="4" name="TextBox 3">
            <a:extLst>
              <a:ext uri="{FF2B5EF4-FFF2-40B4-BE49-F238E27FC236}">
                <a16:creationId xmlns:a16="http://schemas.microsoft.com/office/drawing/2014/main" id="{0587C9E0-943E-48A3-83F2-EC36141336CE}"/>
              </a:ext>
            </a:extLst>
          </p:cNvPr>
          <p:cNvSpPr txBox="1"/>
          <p:nvPr/>
        </p:nvSpPr>
        <p:spPr>
          <a:xfrm>
            <a:off x="282222" y="1919111"/>
            <a:ext cx="11446934" cy="4893647"/>
          </a:xfrm>
          <a:prstGeom prst="rect">
            <a:avLst/>
          </a:prstGeom>
          <a:noFill/>
        </p:spPr>
        <p:txBody>
          <a:bodyPr wrap="square" rtlCol="0">
            <a:spAutoFit/>
          </a:bodyPr>
          <a:lstStyle/>
          <a:p>
            <a:r>
              <a:rPr lang="en-GB" sz="2400" b="1" dirty="0"/>
              <a:t>Barnardo’s </a:t>
            </a:r>
            <a:r>
              <a:rPr lang="en-GB" sz="2400" dirty="0"/>
              <a:t>has created a website called </a:t>
            </a:r>
            <a:r>
              <a:rPr lang="en-GB" sz="2400" b="1" dirty="0"/>
              <a:t>Real Love Rocks</a:t>
            </a:r>
            <a:r>
              <a:rPr lang="en-GB" sz="2400" dirty="0"/>
              <a:t>, described as an online space all about raising awareness around child sexual exploitation and what a healthy and safe relationship is.  It has sections for parents, professionals and young people themselves. Google ‘Barnardo’s Real Love Rocks’ to find it.</a:t>
            </a:r>
          </a:p>
          <a:p>
            <a:endParaRPr lang="en-GB" sz="2400" b="1" dirty="0"/>
          </a:p>
          <a:p>
            <a:r>
              <a:rPr lang="en-GB" sz="2400" b="1" dirty="0"/>
              <a:t>CEOP</a:t>
            </a:r>
            <a:r>
              <a:rPr lang="en-GB" sz="2400" dirty="0"/>
              <a:t> has made an interactive film called </a:t>
            </a:r>
            <a:r>
              <a:rPr lang="en-GB" sz="2400" b="1" dirty="0"/>
              <a:t>First to a Million</a:t>
            </a:r>
            <a:r>
              <a:rPr lang="en-GB" sz="2400" dirty="0"/>
              <a:t>, which is aimed at 13 to 18-year-olds and follows a group of teens in their battle to reach a million views online by making increasingly outrageous films.  At each step the viewer gets to choose what the characters do next, teaching teens how easy it is to end up in a risky situation.  Google ‘First to a million’ to find it on </a:t>
            </a:r>
            <a:r>
              <a:rPr lang="en-GB" sz="2400" dirty="0" err="1"/>
              <a:t>Youtube</a:t>
            </a:r>
            <a:r>
              <a:rPr lang="en-GB" sz="2400" dirty="0"/>
              <a:t>.</a:t>
            </a:r>
            <a:endParaRPr lang="en-GB" sz="2400" b="1" dirty="0"/>
          </a:p>
          <a:p>
            <a:endParaRPr lang="en-GB" sz="2400" b="1" dirty="0"/>
          </a:p>
          <a:p>
            <a:r>
              <a:rPr lang="en-US" sz="2400" dirty="0"/>
              <a:t>The </a:t>
            </a:r>
            <a:r>
              <a:rPr lang="en-US" sz="2400" b="1" dirty="0"/>
              <a:t>NSPCC</a:t>
            </a:r>
            <a:r>
              <a:rPr lang="en-US" sz="2400" dirty="0"/>
              <a:t> has made an animation about a girl taken in by her ‘boyfriend’ Jay.  Google ‘NSPCC – the story of Jay’ to find it on </a:t>
            </a:r>
            <a:r>
              <a:rPr lang="en-US" sz="2400" dirty="0" err="1"/>
              <a:t>Youtube</a:t>
            </a:r>
            <a:r>
              <a:rPr lang="en-US" sz="2400" dirty="0"/>
              <a:t>.</a:t>
            </a:r>
            <a:endParaRPr lang="en-GB" sz="2400" dirty="0"/>
          </a:p>
        </p:txBody>
      </p:sp>
    </p:spTree>
    <p:extLst>
      <p:ext uri="{BB962C8B-B14F-4D97-AF65-F5344CB8AC3E}">
        <p14:creationId xmlns:p14="http://schemas.microsoft.com/office/powerpoint/2010/main" val="29444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WHAT IS IT?</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690688" cy="1690688"/>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pic>
        <p:nvPicPr>
          <p:cNvPr id="5" name="Picture 4">
            <a:extLst>
              <a:ext uri="{FF2B5EF4-FFF2-40B4-BE49-F238E27FC236}">
                <a16:creationId xmlns:a16="http://schemas.microsoft.com/office/drawing/2014/main" id="{357EAE0B-B960-4BD0-A32D-BC4459B84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87839"/>
            <a:ext cx="3840189" cy="2670160"/>
          </a:xfrm>
          <a:prstGeom prst="rect">
            <a:avLst/>
          </a:prstGeom>
        </p:spPr>
      </p:pic>
      <p:sp>
        <p:nvSpPr>
          <p:cNvPr id="6" name="TextBox 5">
            <a:extLst>
              <a:ext uri="{FF2B5EF4-FFF2-40B4-BE49-F238E27FC236}">
                <a16:creationId xmlns:a16="http://schemas.microsoft.com/office/drawing/2014/main" id="{B1A4B3B7-7719-4720-B856-03DBFD641AA5}"/>
              </a:ext>
            </a:extLst>
          </p:cNvPr>
          <p:cNvSpPr txBox="1"/>
          <p:nvPr/>
        </p:nvSpPr>
        <p:spPr>
          <a:xfrm>
            <a:off x="3844636" y="1828801"/>
            <a:ext cx="8021782" cy="4893647"/>
          </a:xfrm>
          <a:prstGeom prst="rect">
            <a:avLst/>
          </a:prstGeom>
          <a:noFill/>
        </p:spPr>
        <p:txBody>
          <a:bodyPr wrap="square" rtlCol="0">
            <a:spAutoFit/>
          </a:bodyPr>
          <a:lstStyle/>
          <a:p>
            <a:r>
              <a:rPr lang="en-GB" sz="2400" dirty="0"/>
              <a:t>Child sexual exploitation is a type of child sexual abuse involving the manipulation or coercion of people under 18 into sexual activity.  </a:t>
            </a:r>
          </a:p>
          <a:p>
            <a:endParaRPr lang="en-GB" sz="2400" b="1" dirty="0"/>
          </a:p>
          <a:p>
            <a:r>
              <a:rPr lang="en-GB" sz="2400" dirty="0"/>
              <a:t>Children may be promised or plied with money, gifts, favours, attention or safety and protection from violence in exchange for engaging or submitting to sexual acts or allowing sexual acts to be performed on them. </a:t>
            </a:r>
          </a:p>
          <a:p>
            <a:endParaRPr lang="en-GB" sz="2400" dirty="0"/>
          </a:p>
          <a:p>
            <a:r>
              <a:rPr lang="en-GB" sz="2400" dirty="0"/>
              <a:t>Some children are tricked into believing they are in a loving, consensual relationship with their abuser.  They might be invited to parties and given alcohol or drugs.  They may be groomed and exploited online.</a:t>
            </a:r>
          </a:p>
        </p:txBody>
      </p:sp>
      <p:pic>
        <p:nvPicPr>
          <p:cNvPr id="8" name="Picture 7" descr="A picture containing person, outdoor, phone, cellphone&#10;&#10;Description generated with very high confidence">
            <a:extLst>
              <a:ext uri="{FF2B5EF4-FFF2-40B4-BE49-F238E27FC236}">
                <a16:creationId xmlns:a16="http://schemas.microsoft.com/office/drawing/2014/main" id="{814E94D0-0299-4147-BFE9-A8E9BF17EB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690690"/>
            <a:ext cx="3752547" cy="2497150"/>
          </a:xfrm>
          <a:prstGeom prst="rect">
            <a:avLst/>
          </a:prstGeom>
        </p:spPr>
      </p:pic>
    </p:spTree>
    <p:extLst>
      <p:ext uri="{BB962C8B-B14F-4D97-AF65-F5344CB8AC3E}">
        <p14:creationId xmlns:p14="http://schemas.microsoft.com/office/powerpoint/2010/main" val="42620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INFO FOR PARENTS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34413" y="1751076"/>
            <a:ext cx="10836322" cy="4955203"/>
          </a:xfrm>
          <a:prstGeom prst="rect">
            <a:avLst/>
          </a:prstGeom>
          <a:noFill/>
        </p:spPr>
        <p:txBody>
          <a:bodyPr wrap="square" rtlCol="0">
            <a:spAutoFit/>
          </a:bodyPr>
          <a:lstStyle/>
          <a:p>
            <a:r>
              <a:rPr lang="en-GB" sz="2000" b="1" dirty="0"/>
              <a:t>NSPCC</a:t>
            </a:r>
            <a:r>
              <a:rPr lang="en-GB" sz="2000" dirty="0"/>
              <a:t> has lots of online resources to help parents keep their kids safe on the internet.  The ‘</a:t>
            </a:r>
            <a:r>
              <a:rPr lang="en-GB" sz="2000" b="1" dirty="0"/>
              <a:t>Share Aware</a:t>
            </a:r>
            <a:r>
              <a:rPr lang="en-GB" sz="2000" dirty="0"/>
              <a:t>’ section on their website contains advice about how to talk to children about staying safe online, exploring their online world together, managing their settings and controls, and agreeing rules for what’s ok and what’s not. Google ‘NSPCC Share Aware’.</a:t>
            </a:r>
          </a:p>
          <a:p>
            <a:endParaRPr lang="en-GB" sz="2000" b="1" dirty="0"/>
          </a:p>
          <a:p>
            <a:r>
              <a:rPr lang="en-GB" sz="2000" b="1" dirty="0"/>
              <a:t>CEOP </a:t>
            </a:r>
            <a:r>
              <a:rPr lang="en-GB" sz="2000" dirty="0"/>
              <a:t>has produced some useful films that explain the motivation behind young people’s sharing of nude selfies, and how to tackle the issue with your children.  Google ‘Nude selfies – a parent’s guide’.</a:t>
            </a:r>
          </a:p>
          <a:p>
            <a:endParaRPr lang="en-GB" sz="2000" dirty="0"/>
          </a:p>
          <a:p>
            <a:r>
              <a:rPr lang="en-GB" sz="2000" b="1" dirty="0"/>
              <a:t>The Lucy Faithfull Foundation </a:t>
            </a:r>
            <a:r>
              <a:rPr lang="en-GB" sz="2000" dirty="0"/>
              <a:t>has a website called Parents Protect, with lots of resources for parents. Find it at www.parentsprotect.co.uk.</a:t>
            </a:r>
          </a:p>
          <a:p>
            <a:endParaRPr lang="en-GB" sz="2000" dirty="0"/>
          </a:p>
          <a:p>
            <a:r>
              <a:rPr lang="en-GB" sz="2000" b="1" dirty="0"/>
              <a:t>PACE</a:t>
            </a:r>
            <a:r>
              <a:rPr lang="en-GB" sz="2000" dirty="0"/>
              <a:t> (Parents Against Child Sexual Exploitation) is a charity founded by the parent of a young person who became a victim of sexual exploitation.  It offers help and support to affected parents so that they can respond effectively to their child’s situation. Their website is www.paceuk.info.</a:t>
            </a:r>
          </a:p>
          <a:p>
            <a:endParaRPr lang="en-GB" dirty="0"/>
          </a:p>
          <a:p>
            <a:endParaRPr lang="en-GB" dirty="0"/>
          </a:p>
        </p:txBody>
      </p:sp>
    </p:spTree>
    <p:extLst>
      <p:ext uri="{BB962C8B-B14F-4D97-AF65-F5344CB8AC3E}">
        <p14:creationId xmlns:p14="http://schemas.microsoft.com/office/powerpoint/2010/main" val="390802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RISK FACTORS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5" name="TextBox 4">
            <a:extLst>
              <a:ext uri="{FF2B5EF4-FFF2-40B4-BE49-F238E27FC236}">
                <a16:creationId xmlns:a16="http://schemas.microsoft.com/office/drawing/2014/main" id="{EC779515-EDB1-470C-A020-D0D767CD55C0}"/>
              </a:ext>
            </a:extLst>
          </p:cNvPr>
          <p:cNvSpPr txBox="1"/>
          <p:nvPr/>
        </p:nvSpPr>
        <p:spPr>
          <a:xfrm>
            <a:off x="422030" y="1946089"/>
            <a:ext cx="11676185" cy="4678204"/>
          </a:xfrm>
          <a:prstGeom prst="rect">
            <a:avLst/>
          </a:prstGeom>
          <a:noFill/>
        </p:spPr>
        <p:txBody>
          <a:bodyPr wrap="square" rtlCol="0">
            <a:spAutoFit/>
          </a:bodyPr>
          <a:lstStyle/>
          <a:p>
            <a:r>
              <a:rPr lang="en-GB" sz="2800" dirty="0"/>
              <a:t>Sexual exploitation can happen to any young person – whatever their background, age, gender, race or sexuality or wherever they live. Research shows us that there are only 2 definitive and a further 1 likely factor that increases risk. These risk factors are: </a:t>
            </a:r>
          </a:p>
          <a:p>
            <a:endParaRPr lang="en-GB" sz="2800" dirty="0"/>
          </a:p>
          <a:p>
            <a:pPr marL="342900" lvl="0" indent="-342900">
              <a:buFont typeface="+mj-lt"/>
              <a:buAutoNum type="arabicPeriod"/>
            </a:pPr>
            <a:r>
              <a:rPr lang="en-GB" sz="2800" dirty="0"/>
              <a:t>Disabled children </a:t>
            </a:r>
          </a:p>
          <a:p>
            <a:pPr marL="342900" lvl="0" indent="-342900">
              <a:buFont typeface="+mj-lt"/>
              <a:buAutoNum type="arabicPeriod"/>
            </a:pPr>
            <a:endParaRPr lang="en-GB" sz="2800" dirty="0"/>
          </a:p>
          <a:p>
            <a:pPr marL="342900" lvl="0" indent="-342900">
              <a:buFont typeface="+mj-lt"/>
              <a:buAutoNum type="arabicPeriod"/>
            </a:pPr>
            <a:r>
              <a:rPr lang="en-GB" sz="2800" dirty="0"/>
              <a:t>Children who have been in the care system or are care leavers</a:t>
            </a:r>
          </a:p>
          <a:p>
            <a:pPr marL="342900" lvl="0" indent="-342900">
              <a:buFont typeface="+mj-lt"/>
              <a:buAutoNum type="arabicPeriod"/>
            </a:pPr>
            <a:endParaRPr lang="en-GB" sz="2800" dirty="0"/>
          </a:p>
          <a:p>
            <a:pPr marL="342900" lvl="0" indent="-342900">
              <a:buFont typeface="+mj-lt"/>
              <a:buAutoNum type="arabicPeriod"/>
            </a:pPr>
            <a:r>
              <a:rPr lang="en-GB" sz="2800" dirty="0"/>
              <a:t>Children who have previous experience of sexual abuse</a:t>
            </a:r>
          </a:p>
          <a:p>
            <a:endParaRPr lang="en-GB" dirty="0"/>
          </a:p>
        </p:txBody>
      </p:sp>
    </p:spTree>
    <p:extLst>
      <p:ext uri="{BB962C8B-B14F-4D97-AF65-F5344CB8AC3E}">
        <p14:creationId xmlns:p14="http://schemas.microsoft.com/office/powerpoint/2010/main" val="35386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RISK FACTORS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2958C37A-D004-4BA4-913F-7948E8F37E0C}"/>
              </a:ext>
            </a:extLst>
          </p:cNvPr>
          <p:cNvSpPr txBox="1"/>
          <p:nvPr/>
        </p:nvSpPr>
        <p:spPr>
          <a:xfrm>
            <a:off x="267286" y="1751076"/>
            <a:ext cx="11338560" cy="1107996"/>
          </a:xfrm>
          <a:prstGeom prst="rect">
            <a:avLst/>
          </a:prstGeom>
          <a:noFill/>
        </p:spPr>
        <p:txBody>
          <a:bodyPr wrap="square" rtlCol="0">
            <a:spAutoFit/>
          </a:bodyPr>
          <a:lstStyle/>
          <a:p>
            <a:r>
              <a:rPr lang="en-GB" sz="2400" dirty="0"/>
              <a:t>There are other patterns that can be seen in practice, that have not yet been evidenced but may be important indicators of additional vulnerability. These include:</a:t>
            </a:r>
          </a:p>
          <a:p>
            <a:endParaRPr lang="en-GB" dirty="0"/>
          </a:p>
        </p:txBody>
      </p:sp>
      <p:sp>
        <p:nvSpPr>
          <p:cNvPr id="5" name="Oval 4">
            <a:extLst>
              <a:ext uri="{FF2B5EF4-FFF2-40B4-BE49-F238E27FC236}">
                <a16:creationId xmlns:a16="http://schemas.microsoft.com/office/drawing/2014/main" id="{C5837B5C-31F3-4766-A173-FA08F805CB8C}"/>
              </a:ext>
            </a:extLst>
          </p:cNvPr>
          <p:cNvSpPr/>
          <p:nvPr/>
        </p:nvSpPr>
        <p:spPr>
          <a:xfrm>
            <a:off x="283700" y="2620883"/>
            <a:ext cx="2642380" cy="1828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r>
              <a:rPr lang="en-GB" sz="2400" dirty="0"/>
              <a:t>Living in a chaotic or dysfunctional household</a:t>
            </a:r>
          </a:p>
          <a:p>
            <a:pPr algn="ctr"/>
            <a:endParaRPr lang="en-GB" dirty="0"/>
          </a:p>
        </p:txBody>
      </p:sp>
      <p:sp>
        <p:nvSpPr>
          <p:cNvPr id="6" name="Pentagon 5">
            <a:extLst>
              <a:ext uri="{FF2B5EF4-FFF2-40B4-BE49-F238E27FC236}">
                <a16:creationId xmlns:a16="http://schemas.microsoft.com/office/drawing/2014/main" id="{34E89FB8-E4C1-460F-8878-1CED5A9AABC7}"/>
              </a:ext>
            </a:extLst>
          </p:cNvPr>
          <p:cNvSpPr/>
          <p:nvPr/>
        </p:nvSpPr>
        <p:spPr>
          <a:xfrm>
            <a:off x="8571912" y="4610148"/>
            <a:ext cx="2757267" cy="2142344"/>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Low self-esteem or self-confidence</a:t>
            </a:r>
          </a:p>
          <a:p>
            <a:pPr algn="ctr"/>
            <a:endParaRPr lang="en-GB" dirty="0"/>
          </a:p>
        </p:txBody>
      </p:sp>
      <p:sp>
        <p:nvSpPr>
          <p:cNvPr id="8" name="Rectangle: Rounded Corners 7">
            <a:extLst>
              <a:ext uri="{FF2B5EF4-FFF2-40B4-BE49-F238E27FC236}">
                <a16:creationId xmlns:a16="http://schemas.microsoft.com/office/drawing/2014/main" id="{D5E26A2C-C356-411F-86B4-FFEBE276D729}"/>
              </a:ext>
            </a:extLst>
          </p:cNvPr>
          <p:cNvSpPr/>
          <p:nvPr/>
        </p:nvSpPr>
        <p:spPr>
          <a:xfrm>
            <a:off x="2842847" y="5027604"/>
            <a:ext cx="2194560" cy="16318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Living in a hostel, B&amp;B or foyer</a:t>
            </a:r>
          </a:p>
        </p:txBody>
      </p:sp>
      <p:sp>
        <p:nvSpPr>
          <p:cNvPr id="9" name="Flowchart: Data 8">
            <a:extLst>
              <a:ext uri="{FF2B5EF4-FFF2-40B4-BE49-F238E27FC236}">
                <a16:creationId xmlns:a16="http://schemas.microsoft.com/office/drawing/2014/main" id="{DB699CA8-B011-42BC-ADDB-B476C6C23BCC}"/>
              </a:ext>
            </a:extLst>
          </p:cNvPr>
          <p:cNvSpPr/>
          <p:nvPr/>
        </p:nvSpPr>
        <p:spPr>
          <a:xfrm>
            <a:off x="6925994" y="2620883"/>
            <a:ext cx="2757268" cy="2071047"/>
          </a:xfrm>
          <a:prstGeom prst="flowChartInputOutp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a:p>
            <a:pPr algn="ctr"/>
            <a:r>
              <a:rPr lang="en-GB" sz="2800" dirty="0"/>
              <a:t>Recent bereave-</a:t>
            </a:r>
            <a:r>
              <a:rPr lang="en-GB" sz="2800" dirty="0" err="1"/>
              <a:t>ment</a:t>
            </a:r>
            <a:r>
              <a:rPr lang="en-GB" sz="2800" dirty="0"/>
              <a:t> or loss</a:t>
            </a:r>
          </a:p>
          <a:p>
            <a:pPr algn="ctr"/>
            <a:endParaRPr lang="en-GB" dirty="0"/>
          </a:p>
        </p:txBody>
      </p:sp>
      <p:sp>
        <p:nvSpPr>
          <p:cNvPr id="10" name="Oval 9">
            <a:extLst>
              <a:ext uri="{FF2B5EF4-FFF2-40B4-BE49-F238E27FC236}">
                <a16:creationId xmlns:a16="http://schemas.microsoft.com/office/drawing/2014/main" id="{E23224E4-A8BB-46E8-92DE-F4E92B00A7ED}"/>
              </a:ext>
            </a:extLst>
          </p:cNvPr>
          <p:cNvSpPr/>
          <p:nvPr/>
        </p:nvSpPr>
        <p:spPr>
          <a:xfrm>
            <a:off x="9629335" y="2687313"/>
            <a:ext cx="2431365" cy="207104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Going to school with other young people who are exploited</a:t>
            </a:r>
          </a:p>
        </p:txBody>
      </p:sp>
      <p:sp>
        <p:nvSpPr>
          <p:cNvPr id="11" name="Flowchart: Process 10">
            <a:extLst>
              <a:ext uri="{FF2B5EF4-FFF2-40B4-BE49-F238E27FC236}">
                <a16:creationId xmlns:a16="http://schemas.microsoft.com/office/drawing/2014/main" id="{8499B820-B4CA-4636-AD75-30738F581A8A}"/>
              </a:ext>
            </a:extLst>
          </p:cNvPr>
          <p:cNvSpPr/>
          <p:nvPr/>
        </p:nvSpPr>
        <p:spPr>
          <a:xfrm>
            <a:off x="154745" y="4691930"/>
            <a:ext cx="2194560" cy="1945397"/>
          </a:xfrm>
          <a:prstGeom prst="flowChartProcess">
            <a:avLst/>
          </a:prstGeom>
          <a:solidFill>
            <a:srgbClr val="DC2C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 history of abuse or neglect</a:t>
            </a:r>
          </a:p>
        </p:txBody>
      </p:sp>
      <p:sp>
        <p:nvSpPr>
          <p:cNvPr id="12" name="Isosceles Triangle 11">
            <a:extLst>
              <a:ext uri="{FF2B5EF4-FFF2-40B4-BE49-F238E27FC236}">
                <a16:creationId xmlns:a16="http://schemas.microsoft.com/office/drawing/2014/main" id="{B1FF78FB-4650-4893-957F-D067F0939369}"/>
              </a:ext>
            </a:extLst>
          </p:cNvPr>
          <p:cNvSpPr/>
          <p:nvPr/>
        </p:nvSpPr>
        <p:spPr>
          <a:xfrm>
            <a:off x="2466536" y="2743200"/>
            <a:ext cx="2485292" cy="208159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Links </a:t>
            </a:r>
          </a:p>
          <a:p>
            <a:pPr algn="ctr"/>
            <a:r>
              <a:rPr lang="en-GB" sz="2400" dirty="0"/>
              <a:t>to gangs</a:t>
            </a:r>
          </a:p>
        </p:txBody>
      </p:sp>
      <p:sp>
        <p:nvSpPr>
          <p:cNvPr id="13" name="Star: 7 Points 12">
            <a:extLst>
              <a:ext uri="{FF2B5EF4-FFF2-40B4-BE49-F238E27FC236}">
                <a16:creationId xmlns:a16="http://schemas.microsoft.com/office/drawing/2014/main" id="{0C1C2AC3-AAB1-4342-962F-6E358A2BF638}"/>
              </a:ext>
            </a:extLst>
          </p:cNvPr>
          <p:cNvSpPr/>
          <p:nvPr/>
        </p:nvSpPr>
        <p:spPr>
          <a:xfrm>
            <a:off x="6318739" y="4807095"/>
            <a:ext cx="2391508" cy="194539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r>
              <a:rPr lang="en-GB" sz="2400" dirty="0">
                <a:solidFill>
                  <a:schemeClr val="accent1">
                    <a:lumMod val="60000"/>
                    <a:lumOff val="40000"/>
                  </a:schemeClr>
                </a:solidFill>
              </a:rPr>
              <a:t>Being a young carer</a:t>
            </a:r>
          </a:p>
          <a:p>
            <a:pPr algn="ctr"/>
            <a:endParaRPr lang="en-GB" dirty="0"/>
          </a:p>
        </p:txBody>
      </p:sp>
      <p:sp>
        <p:nvSpPr>
          <p:cNvPr id="14" name="Speech Bubble: Rectangle with Corners Rounded 13">
            <a:extLst>
              <a:ext uri="{FF2B5EF4-FFF2-40B4-BE49-F238E27FC236}">
                <a16:creationId xmlns:a16="http://schemas.microsoft.com/office/drawing/2014/main" id="{F8531BC1-1BC1-496B-9676-950FD833EB18}"/>
              </a:ext>
            </a:extLst>
          </p:cNvPr>
          <p:cNvSpPr/>
          <p:nvPr/>
        </p:nvSpPr>
        <p:spPr>
          <a:xfrm>
            <a:off x="4339883" y="2554453"/>
            <a:ext cx="2804162" cy="1083797"/>
          </a:xfrm>
          <a:prstGeom prst="wedgeRoundRectCallout">
            <a:avLst>
              <a:gd name="adj1" fmla="val -20833"/>
              <a:gd name="adj2" fmla="val 50665"/>
              <a:gd name="adj3" fmla="val 16667"/>
            </a:avLst>
          </a:prstGeom>
          <a:solidFill>
            <a:srgbClr val="D33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Lacking friends the same age</a:t>
            </a:r>
          </a:p>
        </p:txBody>
      </p:sp>
      <p:sp>
        <p:nvSpPr>
          <p:cNvPr id="15" name="Oval 14">
            <a:extLst>
              <a:ext uri="{FF2B5EF4-FFF2-40B4-BE49-F238E27FC236}">
                <a16:creationId xmlns:a16="http://schemas.microsoft.com/office/drawing/2014/main" id="{C4775669-7CC0-4DB3-A15A-27179DA0D5BF}"/>
              </a:ext>
            </a:extLst>
          </p:cNvPr>
          <p:cNvSpPr/>
          <p:nvPr/>
        </p:nvSpPr>
        <p:spPr>
          <a:xfrm>
            <a:off x="4951829" y="3764859"/>
            <a:ext cx="1856934" cy="163185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Being homeless</a:t>
            </a:r>
          </a:p>
        </p:txBody>
      </p:sp>
    </p:spTree>
    <p:extLst>
      <p:ext uri="{BB962C8B-B14F-4D97-AF65-F5344CB8AC3E}">
        <p14:creationId xmlns:p14="http://schemas.microsoft.com/office/powerpoint/2010/main" val="29741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fltVal val="0"/>
                                          </p:val>
                                        </p:tav>
                                        <p:tav tm="100000">
                                          <p:val>
                                            <p:strVal val="#ppt_w"/>
                                          </p:val>
                                        </p:tav>
                                      </p:tavLst>
                                    </p:anim>
                                    <p:anim calcmode="lin" valueType="num">
                                      <p:cBhvr>
                                        <p:cTn id="67" dur="1000" fill="hold"/>
                                        <p:tgtEl>
                                          <p:spTgt spid="12"/>
                                        </p:tgtEl>
                                        <p:attrNameLst>
                                          <p:attrName>ppt_h</p:attrName>
                                        </p:attrNameLst>
                                      </p:cBhvr>
                                      <p:tavLst>
                                        <p:tav tm="0">
                                          <p:val>
                                            <p:fltVal val="0"/>
                                          </p:val>
                                        </p:tav>
                                        <p:tav tm="100000">
                                          <p:val>
                                            <p:strVal val="#ppt_h"/>
                                          </p:val>
                                        </p:tav>
                                      </p:tavLst>
                                    </p:anim>
                                    <p:anim calcmode="lin" valueType="num">
                                      <p:cBhvr>
                                        <p:cTn id="68" dur="1000" fill="hold"/>
                                        <p:tgtEl>
                                          <p:spTgt spid="12"/>
                                        </p:tgtEl>
                                        <p:attrNameLst>
                                          <p:attrName>style.rotation</p:attrName>
                                        </p:attrNameLst>
                                      </p:cBhvr>
                                      <p:tavLst>
                                        <p:tav tm="0">
                                          <p:val>
                                            <p:fltVal val="90"/>
                                          </p:val>
                                        </p:tav>
                                        <p:tav tm="100000">
                                          <p:val>
                                            <p:fltVal val="0"/>
                                          </p:val>
                                        </p:tav>
                                      </p:tavLst>
                                    </p:anim>
                                    <p:animEffect transition="in" filter="fade">
                                      <p:cBhvr>
                                        <p:cTn id="69" dur="1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1000" fill="hold"/>
                                        <p:tgtEl>
                                          <p:spTgt spid="14"/>
                                        </p:tgtEl>
                                        <p:attrNameLst>
                                          <p:attrName>ppt_w</p:attrName>
                                        </p:attrNameLst>
                                      </p:cBhvr>
                                      <p:tavLst>
                                        <p:tav tm="0">
                                          <p:val>
                                            <p:strVal val="#ppt_w*0.70"/>
                                          </p:val>
                                        </p:tav>
                                        <p:tav tm="100000">
                                          <p:val>
                                            <p:strVal val="#ppt_w"/>
                                          </p:val>
                                        </p:tav>
                                      </p:tavLst>
                                    </p:anim>
                                    <p:anim calcmode="lin" valueType="num">
                                      <p:cBhvr>
                                        <p:cTn id="75" dur="1000" fill="hold"/>
                                        <p:tgtEl>
                                          <p:spTgt spid="14"/>
                                        </p:tgtEl>
                                        <p:attrNameLst>
                                          <p:attrName>ppt_h</p:attrName>
                                        </p:attrNameLst>
                                      </p:cBhvr>
                                      <p:tavLst>
                                        <p:tav tm="0">
                                          <p:val>
                                            <p:strVal val="#ppt_h"/>
                                          </p:val>
                                        </p:tav>
                                        <p:tav tm="100000">
                                          <p:val>
                                            <p:strVal val="#ppt_h"/>
                                          </p:val>
                                        </p:tav>
                                      </p:tavLst>
                                    </p:anim>
                                    <p:animEffect transition="in" filter="fade">
                                      <p:cBhvr>
                                        <p:cTn id="7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NO ONE IS IMMUNE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3B56752B-A9D4-491E-96A8-92D38B9176B9}"/>
              </a:ext>
            </a:extLst>
          </p:cNvPr>
          <p:cNvSpPr txBox="1"/>
          <p:nvPr/>
        </p:nvSpPr>
        <p:spPr>
          <a:xfrm>
            <a:off x="309489" y="1871003"/>
            <a:ext cx="11310425" cy="3970318"/>
          </a:xfrm>
          <a:prstGeom prst="rect">
            <a:avLst/>
          </a:prstGeom>
          <a:noFill/>
        </p:spPr>
        <p:txBody>
          <a:bodyPr wrap="square" rtlCol="0">
            <a:spAutoFit/>
          </a:bodyPr>
          <a:lstStyle/>
          <a:p>
            <a:endParaRPr lang="en-GB" sz="2800" dirty="0"/>
          </a:p>
          <a:p>
            <a:r>
              <a:rPr lang="en-GB" sz="2800" dirty="0"/>
              <a:t>However, although evidence suggests that certain life experiences may increase vulnerability to child sexual exploitation, </a:t>
            </a:r>
            <a:r>
              <a:rPr lang="en-GB" sz="2800" b="1" dirty="0"/>
              <a:t>no child or young person is immune from this form of abuse</a:t>
            </a:r>
            <a:r>
              <a:rPr lang="en-GB" sz="2800" dirty="0"/>
              <a:t>.</a:t>
            </a:r>
          </a:p>
          <a:p>
            <a:endParaRPr lang="en-GB" sz="2800" dirty="0"/>
          </a:p>
          <a:p>
            <a:r>
              <a:rPr lang="en-GB" sz="2800" dirty="0"/>
              <a:t>The charity Barnardo’s says that children most commonly identified as being sexually exploited are between the ages of 13 and 15, but younger victims are being targeted all the time, especially in relation to online exploitation. </a:t>
            </a:r>
          </a:p>
          <a:p>
            <a:endParaRPr lang="en-GB" sz="2800" dirty="0"/>
          </a:p>
        </p:txBody>
      </p:sp>
    </p:spTree>
    <p:extLst>
      <p:ext uri="{BB962C8B-B14F-4D97-AF65-F5344CB8AC3E}">
        <p14:creationId xmlns:p14="http://schemas.microsoft.com/office/powerpoint/2010/main" val="4478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THE STORY OF JAY</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pic>
        <p:nvPicPr>
          <p:cNvPr id="4" name="Online Media 3">
            <a:hlinkClick r:id="" action="ppaction://media"/>
            <a:extLst>
              <a:ext uri="{FF2B5EF4-FFF2-40B4-BE49-F238E27FC236}">
                <a16:creationId xmlns:a16="http://schemas.microsoft.com/office/drawing/2014/main" id="{79A31617-7DAB-48FB-8C7E-F5EEA7110B5C}"/>
              </a:ext>
            </a:extLst>
          </p:cNvPr>
          <p:cNvPicPr>
            <a:picLocks noRot="1" noChangeAspect="1"/>
          </p:cNvPicPr>
          <p:nvPr>
            <a:videoFile r:link="rId1"/>
          </p:nvPr>
        </p:nvPicPr>
        <p:blipFill>
          <a:blip r:embed="rId4"/>
          <a:stretch>
            <a:fillRect/>
          </a:stretch>
        </p:blipFill>
        <p:spPr>
          <a:xfrm>
            <a:off x="1751076" y="1690689"/>
            <a:ext cx="9186329" cy="5167310"/>
          </a:xfrm>
          <a:prstGeom prst="rect">
            <a:avLst/>
          </a:prstGeom>
        </p:spPr>
      </p:pic>
      <p:sp>
        <p:nvSpPr>
          <p:cNvPr id="3" name="TextBox 2">
            <a:extLst>
              <a:ext uri="{FF2B5EF4-FFF2-40B4-BE49-F238E27FC236}">
                <a16:creationId xmlns:a16="http://schemas.microsoft.com/office/drawing/2014/main" id="{596ECA9E-7970-4E35-BB50-BCEFAFECD53D}"/>
              </a:ext>
            </a:extLst>
          </p:cNvPr>
          <p:cNvSpPr txBox="1"/>
          <p:nvPr/>
        </p:nvSpPr>
        <p:spPr>
          <a:xfrm>
            <a:off x="0" y="1871311"/>
            <a:ext cx="1751076" cy="646331"/>
          </a:xfrm>
          <a:prstGeom prst="rect">
            <a:avLst/>
          </a:prstGeom>
          <a:noFill/>
        </p:spPr>
        <p:txBody>
          <a:bodyPr wrap="square" rtlCol="0">
            <a:spAutoFit/>
          </a:bodyPr>
          <a:lstStyle/>
          <a:p>
            <a:r>
              <a:rPr lang="en-GB" dirty="0"/>
              <a:t>A short film by the NSPCC</a:t>
            </a:r>
          </a:p>
        </p:txBody>
      </p:sp>
    </p:spTree>
    <p:extLst>
      <p:ext uri="{BB962C8B-B14F-4D97-AF65-F5344CB8AC3E}">
        <p14:creationId xmlns:p14="http://schemas.microsoft.com/office/powerpoint/2010/main" val="370158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a:t>DISCLOSURE OF ABUSE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FBB4997D-C265-4373-9495-58500560BB23}"/>
              </a:ext>
            </a:extLst>
          </p:cNvPr>
          <p:cNvSpPr txBox="1"/>
          <p:nvPr/>
        </p:nvSpPr>
        <p:spPr>
          <a:xfrm>
            <a:off x="478302" y="1913206"/>
            <a:ext cx="11240086" cy="5170646"/>
          </a:xfrm>
          <a:prstGeom prst="rect">
            <a:avLst/>
          </a:prstGeom>
          <a:noFill/>
        </p:spPr>
        <p:txBody>
          <a:bodyPr wrap="square" rtlCol="0">
            <a:spAutoFit/>
          </a:bodyPr>
          <a:lstStyle/>
          <a:p>
            <a:r>
              <a:rPr lang="en-GB" sz="2200" dirty="0"/>
              <a:t>If you’re in a situation where your own or another child tells you they’re being abused or exploited, you should:</a:t>
            </a:r>
          </a:p>
          <a:p>
            <a:pPr marL="285750" lvl="0" indent="-285750">
              <a:buFont typeface="Arial" panose="020B0604020202020204" pitchFamily="34" charset="0"/>
              <a:buChar char="•"/>
            </a:pPr>
            <a:r>
              <a:rPr lang="en-GB" sz="2200" dirty="0"/>
              <a:t>Listen carefully</a:t>
            </a:r>
          </a:p>
          <a:p>
            <a:pPr marL="285750" lvl="0" indent="-285750">
              <a:buFont typeface="Arial" panose="020B0604020202020204" pitchFamily="34" charset="0"/>
              <a:buChar char="•"/>
            </a:pPr>
            <a:r>
              <a:rPr lang="en-GB" sz="2200" dirty="0"/>
              <a:t>Avoid passing opinion</a:t>
            </a:r>
          </a:p>
          <a:p>
            <a:pPr marL="285750" lvl="0" indent="-285750">
              <a:buFont typeface="Arial" panose="020B0604020202020204" pitchFamily="34" charset="0"/>
              <a:buChar char="•"/>
            </a:pPr>
            <a:r>
              <a:rPr lang="en-GB" sz="2200" dirty="0"/>
              <a:t>Tell them you believe them</a:t>
            </a:r>
          </a:p>
          <a:p>
            <a:pPr marL="285750" lvl="0" indent="-285750">
              <a:buFont typeface="Arial" panose="020B0604020202020204" pitchFamily="34" charset="0"/>
              <a:buChar char="•"/>
            </a:pPr>
            <a:r>
              <a:rPr lang="en-GB" sz="2200" dirty="0"/>
              <a:t>Make sure they know the abuse is not their fault</a:t>
            </a:r>
          </a:p>
          <a:p>
            <a:pPr marL="285750" lvl="0" indent="-285750">
              <a:buFont typeface="Arial" panose="020B0604020202020204" pitchFamily="34" charset="0"/>
              <a:buChar char="•"/>
            </a:pPr>
            <a:r>
              <a:rPr lang="en-GB" sz="2200" dirty="0"/>
              <a:t>Reassure them they have done the right thing by opening up to you</a:t>
            </a:r>
          </a:p>
          <a:p>
            <a:pPr marL="285750" lvl="0" indent="-285750">
              <a:buFont typeface="Arial" panose="020B0604020202020204" pitchFamily="34" charset="0"/>
              <a:buChar char="•"/>
            </a:pPr>
            <a:r>
              <a:rPr lang="en-GB" sz="2200" dirty="0"/>
              <a:t>Tell them you will help them</a:t>
            </a:r>
          </a:p>
          <a:p>
            <a:pPr marL="285750" lvl="0" indent="-285750">
              <a:buFont typeface="Arial" panose="020B0604020202020204" pitchFamily="34" charset="0"/>
              <a:buChar char="•"/>
            </a:pPr>
            <a:r>
              <a:rPr lang="en-GB" sz="2200" dirty="0"/>
              <a:t>Explain what you’ll do next – it’s important to be open and honest about next steps</a:t>
            </a:r>
          </a:p>
          <a:p>
            <a:pPr marL="285750" lvl="0" indent="-285750">
              <a:buFont typeface="Arial" panose="020B0604020202020204" pitchFamily="34" charset="0"/>
              <a:buChar char="•"/>
            </a:pPr>
            <a:r>
              <a:rPr lang="en-GB" sz="2200" dirty="0"/>
              <a:t>Report the abuse immediately, either to your </a:t>
            </a:r>
            <a:r>
              <a:rPr lang="en-GB" sz="2200" u="sng" dirty="0">
                <a:hlinkClick r:id="rId3"/>
              </a:rPr>
              <a:t>local council</a:t>
            </a:r>
            <a:r>
              <a:rPr lang="en-GB" sz="2200" dirty="0"/>
              <a:t>, the </a:t>
            </a:r>
            <a:r>
              <a:rPr lang="en-GB" sz="2200" u="sng" dirty="0">
                <a:hlinkClick r:id="rId4"/>
              </a:rPr>
              <a:t>NSPCC</a:t>
            </a:r>
            <a:r>
              <a:rPr lang="en-GB" sz="2200" dirty="0"/>
              <a:t> or the </a:t>
            </a:r>
            <a:r>
              <a:rPr lang="en-GB" sz="2200" u="sng" dirty="0">
                <a:hlinkClick r:id="rId5"/>
              </a:rPr>
              <a:t>police</a:t>
            </a:r>
            <a:r>
              <a:rPr lang="en-GB" sz="2200" dirty="0"/>
              <a:t>. You can remain anonymous when you report your concerns about a child or young person if you’d prefer.</a:t>
            </a:r>
          </a:p>
          <a:p>
            <a:pPr marL="285750" lvl="0" indent="-285750">
              <a:buFont typeface="Arial" panose="020B0604020202020204" pitchFamily="34" charset="0"/>
              <a:buChar char="•"/>
            </a:pPr>
            <a:endParaRPr lang="en-GB" sz="2400" dirty="0"/>
          </a:p>
          <a:p>
            <a:pPr algn="ctr"/>
            <a:r>
              <a:rPr lang="en-GB" sz="2400" dirty="0"/>
              <a:t>We all have a role to play in keeping children safe. If you think it, report it. </a:t>
            </a:r>
          </a:p>
          <a:p>
            <a:endParaRPr lang="en-GB" dirty="0"/>
          </a:p>
        </p:txBody>
      </p:sp>
    </p:spTree>
    <p:extLst>
      <p:ext uri="{BB962C8B-B14F-4D97-AF65-F5344CB8AC3E}">
        <p14:creationId xmlns:p14="http://schemas.microsoft.com/office/powerpoint/2010/main" val="311393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fade">
                                      <p:cBhvr>
                                        <p:cTn id="55" dur="2000"/>
                                        <p:tgtEl>
                                          <p:spTgt spid="4">
                                            <p:txEl>
                                              <p:pRg st="10" end="10"/>
                                            </p:txEl>
                                          </p:spTgt>
                                        </p:tgtEl>
                                      </p:cBhvr>
                                    </p:animEffect>
                                    <p:anim calcmode="lin" valueType="num">
                                      <p:cBhvr>
                                        <p:cTn id="56" dur="2000" fill="hold"/>
                                        <p:tgtEl>
                                          <p:spTgt spid="4">
                                            <p:txEl>
                                              <p:pRg st="10" end="10"/>
                                            </p:txEl>
                                          </p:spTgt>
                                        </p:tgtEl>
                                        <p:attrNameLst>
                                          <p:attrName>ppt_w</p:attrName>
                                        </p:attrNameLst>
                                      </p:cBhvr>
                                      <p:tavLst>
                                        <p:tav tm="0" fmla="#ppt_w*sin(2.5*pi*$)">
                                          <p:val>
                                            <p:fltVal val="0"/>
                                          </p:val>
                                        </p:tav>
                                        <p:tav tm="100000">
                                          <p:val>
                                            <p:fltVal val="1"/>
                                          </p:val>
                                        </p:tav>
                                      </p:tavLst>
                                    </p:anim>
                                    <p:anim calcmode="lin" valueType="num">
                                      <p:cBhvr>
                                        <p:cTn id="57" dur="2000" fill="hold"/>
                                        <p:tgtEl>
                                          <p:spTgt spid="4">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WHAT CAN YOU DO?</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16D45ACA-B5D2-4BB6-903A-0F16FA14200E}"/>
              </a:ext>
            </a:extLst>
          </p:cNvPr>
          <p:cNvSpPr txBox="1"/>
          <p:nvPr/>
        </p:nvSpPr>
        <p:spPr>
          <a:xfrm>
            <a:off x="267286" y="1751076"/>
            <a:ext cx="11479237" cy="4893647"/>
          </a:xfrm>
          <a:prstGeom prst="rect">
            <a:avLst/>
          </a:prstGeom>
          <a:noFill/>
        </p:spPr>
        <p:txBody>
          <a:bodyPr wrap="square" rtlCol="0">
            <a:spAutoFit/>
          </a:bodyPr>
          <a:lstStyle/>
          <a:p>
            <a:pPr algn="ctr"/>
            <a:r>
              <a:rPr lang="en-GB" sz="2400" dirty="0"/>
              <a:t>If you are worried about the way a child or young person is behaving, or they are displaying some of the signs listed then call your local Children’s Social Care service or the police on </a:t>
            </a:r>
            <a:r>
              <a:rPr lang="en-GB" sz="2400" b="1" dirty="0"/>
              <a:t>101</a:t>
            </a:r>
            <a:r>
              <a:rPr lang="en-GB" sz="2400" dirty="0"/>
              <a:t>.</a:t>
            </a:r>
          </a:p>
          <a:p>
            <a:pPr algn="ctr"/>
            <a:endParaRPr lang="en-GB" sz="2400" dirty="0"/>
          </a:p>
          <a:p>
            <a:pPr algn="ctr"/>
            <a:r>
              <a:rPr lang="en-GB" sz="2400" dirty="0"/>
              <a:t>Call </a:t>
            </a:r>
            <a:r>
              <a:rPr lang="en-GB" sz="2400" b="1" dirty="0"/>
              <a:t>999</a:t>
            </a:r>
            <a:r>
              <a:rPr lang="en-GB" sz="2400" dirty="0"/>
              <a:t> if the child is at immediate risk.</a:t>
            </a:r>
          </a:p>
          <a:p>
            <a:pPr algn="ctr"/>
            <a:endParaRPr lang="en-GB" sz="2400" dirty="0"/>
          </a:p>
          <a:p>
            <a:pPr algn="ctr"/>
            <a:r>
              <a:rPr lang="en-GB" sz="2400" dirty="0"/>
              <a:t>  If you are concerned about online illicit images of children or online exploitation you can contact Child Exploitation and Online Protection Centre at </a:t>
            </a:r>
            <a:r>
              <a:rPr lang="en-GB" sz="2400" u="sng" dirty="0">
                <a:hlinkClick r:id="rId3"/>
              </a:rPr>
              <a:t>www.ceop.police.uk/safety-centre</a:t>
            </a:r>
            <a:r>
              <a:rPr lang="en-GB" sz="2400" dirty="0"/>
              <a:t>.  </a:t>
            </a:r>
          </a:p>
          <a:p>
            <a:pPr algn="ctr"/>
            <a:endParaRPr lang="en-GB" sz="2400" dirty="0"/>
          </a:p>
          <a:p>
            <a:pPr algn="ctr"/>
            <a:r>
              <a:rPr lang="en-GB" sz="2400" dirty="0"/>
              <a:t>Or you can call the NSPCC professionals helpline on </a:t>
            </a:r>
            <a:r>
              <a:rPr lang="en-GB" sz="2400" b="1" dirty="0"/>
              <a:t>0808 800 5000 </a:t>
            </a:r>
            <a:r>
              <a:rPr lang="en-GB" sz="2400" dirty="0"/>
              <a:t>who can explore your concern and advise you on the best course of action. You can also email them at  </a:t>
            </a:r>
            <a:r>
              <a:rPr lang="en-GB" sz="2400" u="sng" dirty="0">
                <a:hlinkClick r:id="rId4" tooltip="help@nspcc.org.uk"/>
              </a:rPr>
              <a:t>help@nspcc.org.uk</a:t>
            </a:r>
            <a:r>
              <a:rPr lang="en-GB" sz="2400" u="sng" dirty="0"/>
              <a:t>.</a:t>
            </a:r>
            <a:endParaRPr lang="en-GB" sz="2400" dirty="0"/>
          </a:p>
        </p:txBody>
      </p:sp>
    </p:spTree>
    <p:extLst>
      <p:ext uri="{BB962C8B-B14F-4D97-AF65-F5344CB8AC3E}">
        <p14:creationId xmlns:p14="http://schemas.microsoft.com/office/powerpoint/2010/main" val="42395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THANK YOU</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73206" y="2456391"/>
            <a:ext cx="10836322" cy="4093428"/>
          </a:xfrm>
          <a:prstGeom prst="rect">
            <a:avLst/>
          </a:prstGeom>
          <a:noFill/>
        </p:spPr>
        <p:txBody>
          <a:bodyPr wrap="square" rtlCol="0">
            <a:spAutoFit/>
          </a:bodyPr>
          <a:lstStyle/>
          <a:p>
            <a:pPr algn="ctr"/>
            <a:r>
              <a:rPr lang="en-US" sz="4000" dirty="0"/>
              <a:t>For more information please see</a:t>
            </a:r>
          </a:p>
          <a:p>
            <a:pPr algn="ctr"/>
            <a:endParaRPr lang="en-US" sz="4000" dirty="0"/>
          </a:p>
          <a:p>
            <a:pPr algn="ctr"/>
            <a:r>
              <a:rPr lang="en-US" sz="4000" dirty="0"/>
              <a:t> </a:t>
            </a:r>
            <a:r>
              <a:rPr lang="en-US" sz="4000" dirty="0">
                <a:hlinkClick r:id="rId3"/>
              </a:rPr>
              <a:t>https://www.ourwatch.org.uk/crimes-archive/child-sexual-exploitation/</a:t>
            </a:r>
            <a:endParaRPr lang="en-US" sz="4000" dirty="0"/>
          </a:p>
          <a:p>
            <a:pPr algn="ctr"/>
            <a:endParaRPr lang="en-US" sz="4000" dirty="0"/>
          </a:p>
          <a:p>
            <a:pPr algn="ctr"/>
            <a:r>
              <a:rPr lang="en-US" sz="6000" dirty="0"/>
              <a:t>THANK YOU FOR LISTENING</a:t>
            </a:r>
          </a:p>
        </p:txBody>
      </p:sp>
    </p:spTree>
    <p:extLst>
      <p:ext uri="{BB962C8B-B14F-4D97-AF65-F5344CB8AC3E}">
        <p14:creationId xmlns:p14="http://schemas.microsoft.com/office/powerpoint/2010/main" val="183633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8000" b="1" dirty="0"/>
              <a:t>A HIDDEN CRIME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4598BEEC-AB3E-467D-BA55-275FCD234B02}"/>
              </a:ext>
            </a:extLst>
          </p:cNvPr>
          <p:cNvSpPr txBox="1"/>
          <p:nvPr/>
        </p:nvSpPr>
        <p:spPr>
          <a:xfrm>
            <a:off x="316089" y="1862667"/>
            <a:ext cx="11367911" cy="5170646"/>
          </a:xfrm>
          <a:prstGeom prst="rect">
            <a:avLst/>
          </a:prstGeom>
          <a:noFill/>
        </p:spPr>
        <p:txBody>
          <a:bodyPr wrap="square" rtlCol="0">
            <a:spAutoFit/>
          </a:bodyPr>
          <a:lstStyle/>
          <a:p>
            <a:r>
              <a:rPr lang="en-GB" sz="2400" dirty="0"/>
              <a:t>Child sexual exploitation can often be a hidden crime because even though it is often committed in plain sight, it can be under-identified or not acted on by adults.  Children often trust their abuser and don’t realise they are being exploited.  </a:t>
            </a:r>
          </a:p>
          <a:p>
            <a:endParaRPr lang="en-GB" sz="2400" dirty="0"/>
          </a:p>
          <a:p>
            <a:r>
              <a:rPr lang="en-GB" sz="2400" dirty="0"/>
              <a:t>They may depend on their abuser or be too scared to escape from them or tell anyone what’s going on.</a:t>
            </a:r>
          </a:p>
          <a:p>
            <a:endParaRPr lang="en-GB" sz="2400" dirty="0"/>
          </a:p>
          <a:p>
            <a:r>
              <a:rPr lang="en-GB" sz="2400" dirty="0"/>
              <a:t>Some young people are trafficked into the UK in order to be sexually exploited, others are trafficked within the UK, moved from place to place in order to be abused again and again. </a:t>
            </a:r>
          </a:p>
          <a:p>
            <a:endParaRPr lang="en-GB" sz="2400" dirty="0"/>
          </a:p>
          <a:p>
            <a:r>
              <a:rPr lang="en-GB" sz="2400" dirty="0"/>
              <a:t>Children, both boys and girls involved in gangs are also frequently forced into sexual activity, possibly as an initiation or where sexual favours are demanded in exchange for status or protection.</a:t>
            </a:r>
          </a:p>
          <a:p>
            <a:endParaRPr lang="en-GB" dirty="0"/>
          </a:p>
        </p:txBody>
      </p:sp>
    </p:spTree>
    <p:extLst>
      <p:ext uri="{BB962C8B-B14F-4D97-AF65-F5344CB8AC3E}">
        <p14:creationId xmlns:p14="http://schemas.microsoft.com/office/powerpoint/2010/main" val="27711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WHERE AND BY WHO?</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E470E8FA-347D-43A3-B064-E9506A5860DA}"/>
              </a:ext>
            </a:extLst>
          </p:cNvPr>
          <p:cNvSpPr txBox="1"/>
          <p:nvPr/>
        </p:nvSpPr>
        <p:spPr>
          <a:xfrm>
            <a:off x="316089" y="2069199"/>
            <a:ext cx="11446933" cy="4801314"/>
          </a:xfrm>
          <a:prstGeom prst="rect">
            <a:avLst/>
          </a:prstGeom>
          <a:noFill/>
        </p:spPr>
        <p:txBody>
          <a:bodyPr wrap="square" rtlCol="0">
            <a:spAutoFit/>
          </a:bodyPr>
          <a:lstStyle/>
          <a:p>
            <a:r>
              <a:rPr lang="en-GB" sz="2400" dirty="0"/>
              <a:t>Perpetrators operate in all parts of the country, in cities, towns and rural areas, and are known to target young people in a range of locations including schools, neighbourhoods, parks, houses, hotels, takeaways, retail and entertainment outlets and online.</a:t>
            </a:r>
          </a:p>
          <a:p>
            <a:endParaRPr lang="en-GB" sz="2400" dirty="0"/>
          </a:p>
          <a:p>
            <a:r>
              <a:rPr lang="en-GB" sz="2400" dirty="0"/>
              <a:t>Approximately one third of sexual exploitation is committed by other children under the age of 18 years.  These young people who have harmful sexual behaviours are often victims of trauma and abuse themselves including domestic abuse, physical abuse, chronic neglect and sexual abuse.</a:t>
            </a:r>
          </a:p>
          <a:p>
            <a:endParaRPr lang="en-GB" sz="2400" dirty="0"/>
          </a:p>
          <a:p>
            <a:r>
              <a:rPr lang="en-GB" sz="2400" dirty="0"/>
              <a:t>Sexual exploitation has profound and damaging consequences for the individuals exploited and those around them, particularly families and communities.  </a:t>
            </a:r>
          </a:p>
          <a:p>
            <a:endParaRPr lang="en-GB" sz="2400" dirty="0"/>
          </a:p>
          <a:p>
            <a:endParaRPr lang="en-GB" dirty="0"/>
          </a:p>
        </p:txBody>
      </p:sp>
    </p:spTree>
    <p:extLst>
      <p:ext uri="{BB962C8B-B14F-4D97-AF65-F5344CB8AC3E}">
        <p14:creationId xmlns:p14="http://schemas.microsoft.com/office/powerpoint/2010/main" val="36119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ONLINE CHILD SEXUAL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699645" cy="1699645"/>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pic>
        <p:nvPicPr>
          <p:cNvPr id="5" name="Picture 4" descr="A person sitting in front of a computer&#10;&#10;Description generated with high confidence">
            <a:extLst>
              <a:ext uri="{FF2B5EF4-FFF2-40B4-BE49-F238E27FC236}">
                <a16:creationId xmlns:a16="http://schemas.microsoft.com/office/drawing/2014/main" id="{FFA55BA8-73BE-4E2A-A0FB-8756E4559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9645"/>
            <a:ext cx="5377748" cy="3851982"/>
          </a:xfrm>
          <a:prstGeom prst="rect">
            <a:avLst/>
          </a:prstGeom>
        </p:spPr>
      </p:pic>
      <p:sp>
        <p:nvSpPr>
          <p:cNvPr id="6" name="TextBox 5">
            <a:extLst>
              <a:ext uri="{FF2B5EF4-FFF2-40B4-BE49-F238E27FC236}">
                <a16:creationId xmlns:a16="http://schemas.microsoft.com/office/drawing/2014/main" id="{5E71937F-396E-4E7D-B3A9-5CF2FE4197A2}"/>
              </a:ext>
            </a:extLst>
          </p:cNvPr>
          <p:cNvSpPr txBox="1"/>
          <p:nvPr/>
        </p:nvSpPr>
        <p:spPr>
          <a:xfrm>
            <a:off x="0" y="5641145"/>
            <a:ext cx="5508978" cy="1046440"/>
          </a:xfrm>
          <a:prstGeom prst="rect">
            <a:avLst/>
          </a:prstGeom>
          <a:noFill/>
        </p:spPr>
        <p:txBody>
          <a:bodyPr wrap="square" rtlCol="0">
            <a:spAutoFit/>
          </a:bodyPr>
          <a:lstStyle/>
          <a:p>
            <a:r>
              <a:rPr lang="en-GB" sz="2200" dirty="0"/>
              <a:t>When sexual exploitation happens online, young people may be persuaded, or forced, to:</a:t>
            </a:r>
          </a:p>
          <a:p>
            <a:endParaRPr lang="en-GB" dirty="0"/>
          </a:p>
        </p:txBody>
      </p:sp>
      <p:sp>
        <p:nvSpPr>
          <p:cNvPr id="8" name="TextBox 7">
            <a:extLst>
              <a:ext uri="{FF2B5EF4-FFF2-40B4-BE49-F238E27FC236}">
                <a16:creationId xmlns:a16="http://schemas.microsoft.com/office/drawing/2014/main" id="{D1EF395F-AFB9-49A4-A617-99E8A3FACEEF}"/>
              </a:ext>
            </a:extLst>
          </p:cNvPr>
          <p:cNvSpPr txBox="1"/>
          <p:nvPr/>
        </p:nvSpPr>
        <p:spPr>
          <a:xfrm>
            <a:off x="5582355" y="2009381"/>
            <a:ext cx="6405038" cy="4154984"/>
          </a:xfrm>
          <a:prstGeom prst="rect">
            <a:avLst/>
          </a:prstGeom>
          <a:noFill/>
        </p:spPr>
        <p:txBody>
          <a:bodyPr wrap="square" rtlCol="0">
            <a:spAutoFit/>
          </a:bodyPr>
          <a:lstStyle/>
          <a:p>
            <a:pPr marL="285750" lvl="0" indent="-285750">
              <a:buFont typeface="Arial" panose="020B0604020202020204" pitchFamily="34" charset="0"/>
              <a:buChar char="•"/>
            </a:pPr>
            <a:r>
              <a:rPr lang="en-GB" sz="2200" dirty="0"/>
              <a:t>send or post sexually explicit images of themselves</a:t>
            </a:r>
          </a:p>
          <a:p>
            <a:pPr marL="285750" lvl="0" indent="-285750">
              <a:buFont typeface="Arial" panose="020B0604020202020204" pitchFamily="34" charset="0"/>
              <a:buChar char="•"/>
            </a:pPr>
            <a:r>
              <a:rPr lang="en-GB" sz="2200" dirty="0"/>
              <a:t>take part in sexual activities via a webcam or smartphone</a:t>
            </a:r>
          </a:p>
          <a:p>
            <a:pPr marL="285750" lvl="0" indent="-285750">
              <a:buFont typeface="Arial" panose="020B0604020202020204" pitchFamily="34" charset="0"/>
              <a:buChar char="•"/>
            </a:pPr>
            <a:r>
              <a:rPr lang="en-GB" sz="2200" dirty="0"/>
              <a:t>have sexual conversations by text or online</a:t>
            </a:r>
          </a:p>
          <a:p>
            <a:pPr marL="285750" lvl="0" indent="-285750">
              <a:buFont typeface="Arial" panose="020B0604020202020204" pitchFamily="34" charset="0"/>
              <a:buChar char="•"/>
            </a:pPr>
            <a:r>
              <a:rPr lang="en-GB" sz="2200" dirty="0"/>
              <a:t>be livestreamed whilst being sexually abused</a:t>
            </a:r>
          </a:p>
          <a:p>
            <a:pPr marL="285750" lvl="0" indent="-285750">
              <a:buFont typeface="Arial" panose="020B0604020202020204" pitchFamily="34" charset="0"/>
              <a:buChar char="•"/>
            </a:pPr>
            <a:endParaRPr lang="en-GB" sz="2200" dirty="0"/>
          </a:p>
          <a:p>
            <a:r>
              <a:rPr lang="en-GB" sz="2200" dirty="0"/>
              <a:t>Abusers may threaten to send images, video or copies of conversations to the young person's friends and family unless they take part in other sexual activity.</a:t>
            </a:r>
          </a:p>
          <a:p>
            <a:endParaRPr lang="en-GB" sz="2200" dirty="0"/>
          </a:p>
          <a:p>
            <a:r>
              <a:rPr lang="en-GB" sz="2200" dirty="0"/>
              <a:t>Images or videos may continue to be shared long after the sexual abuse has stopped.</a:t>
            </a:r>
          </a:p>
        </p:txBody>
      </p:sp>
    </p:spTree>
    <p:extLst>
      <p:ext uri="{BB962C8B-B14F-4D97-AF65-F5344CB8AC3E}">
        <p14:creationId xmlns:p14="http://schemas.microsoft.com/office/powerpoint/2010/main" val="22682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anim calcmode="lin" valueType="num">
                                      <p:cBhvr>
                                        <p:cTn id="2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1000"/>
                                        <p:tgtEl>
                                          <p:spTgt spid="8">
                                            <p:txEl>
                                              <p:pRg st="7" end="7"/>
                                            </p:txEl>
                                          </p:spTgt>
                                        </p:tgtEl>
                                      </p:cBhvr>
                                    </p:animEffect>
                                    <p:anim calcmode="lin" valueType="num">
                                      <p:cBhvr>
                                        <p:cTn id="3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EXPLOITATION IN GANGS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659988" cy="1690687"/>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pic>
        <p:nvPicPr>
          <p:cNvPr id="5" name="Picture 4" descr="A group of people posing for a photo&#10;&#10;Description generated with very high confidence">
            <a:extLst>
              <a:ext uri="{FF2B5EF4-FFF2-40B4-BE49-F238E27FC236}">
                <a16:creationId xmlns:a16="http://schemas.microsoft.com/office/drawing/2014/main" id="{B143A032-D0C0-433D-9AC4-B05C23BA3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9"/>
            <a:ext cx="5715000" cy="3810000"/>
          </a:xfrm>
          <a:prstGeom prst="rect">
            <a:avLst/>
          </a:prstGeom>
        </p:spPr>
      </p:pic>
      <p:sp>
        <p:nvSpPr>
          <p:cNvPr id="6" name="TextBox 5">
            <a:extLst>
              <a:ext uri="{FF2B5EF4-FFF2-40B4-BE49-F238E27FC236}">
                <a16:creationId xmlns:a16="http://schemas.microsoft.com/office/drawing/2014/main" id="{179F116F-613D-439A-9853-D2C6CE607371}"/>
              </a:ext>
            </a:extLst>
          </p:cNvPr>
          <p:cNvSpPr txBox="1"/>
          <p:nvPr/>
        </p:nvSpPr>
        <p:spPr>
          <a:xfrm>
            <a:off x="54188" y="5542265"/>
            <a:ext cx="5903742" cy="1384995"/>
          </a:xfrm>
          <a:prstGeom prst="rect">
            <a:avLst/>
          </a:prstGeom>
          <a:noFill/>
        </p:spPr>
        <p:txBody>
          <a:bodyPr wrap="square" rtlCol="0">
            <a:spAutoFit/>
          </a:bodyPr>
          <a:lstStyle/>
          <a:p>
            <a:r>
              <a:rPr lang="en-GB" sz="2200" dirty="0"/>
              <a:t>Children are frequently forced into sexual activity by gang members. Violence will usually be involved. Sexual exploitation is used in gangs to:</a:t>
            </a:r>
          </a:p>
          <a:p>
            <a:endParaRPr lang="en-GB" dirty="0"/>
          </a:p>
        </p:txBody>
      </p:sp>
      <p:sp>
        <p:nvSpPr>
          <p:cNvPr id="8" name="TextBox 7">
            <a:extLst>
              <a:ext uri="{FF2B5EF4-FFF2-40B4-BE49-F238E27FC236}">
                <a16:creationId xmlns:a16="http://schemas.microsoft.com/office/drawing/2014/main" id="{06285821-509D-4C30-BC91-59824B4732A9}"/>
              </a:ext>
            </a:extLst>
          </p:cNvPr>
          <p:cNvSpPr txBox="1"/>
          <p:nvPr/>
        </p:nvSpPr>
        <p:spPr>
          <a:xfrm>
            <a:off x="5852160" y="1690689"/>
            <a:ext cx="6147582" cy="5447645"/>
          </a:xfrm>
          <a:prstGeom prst="rect">
            <a:avLst/>
          </a:prstGeom>
          <a:noFill/>
        </p:spPr>
        <p:txBody>
          <a:bodyPr wrap="square" rtlCol="0">
            <a:spAutoFit/>
          </a:bodyPr>
          <a:lstStyle/>
          <a:p>
            <a:pPr marL="285750" lvl="0" indent="-285750">
              <a:buFont typeface="Arial" panose="020B0604020202020204" pitchFamily="34" charset="0"/>
              <a:buChar char="•"/>
            </a:pPr>
            <a:r>
              <a:rPr lang="en-GB" sz="2200" dirty="0"/>
              <a:t>exert power and control over members</a:t>
            </a:r>
          </a:p>
          <a:p>
            <a:pPr marL="285750" lvl="0" indent="-285750">
              <a:buFont typeface="Arial" panose="020B0604020202020204" pitchFamily="34" charset="0"/>
              <a:buChar char="•"/>
            </a:pPr>
            <a:r>
              <a:rPr lang="en-GB" sz="2200" dirty="0"/>
              <a:t>initiate young people into the gang</a:t>
            </a:r>
          </a:p>
          <a:p>
            <a:pPr marL="285750" lvl="0" indent="-285750">
              <a:buFont typeface="Arial" panose="020B0604020202020204" pitchFamily="34" charset="0"/>
              <a:buChar char="•"/>
            </a:pPr>
            <a:r>
              <a:rPr lang="en-GB" sz="2200" dirty="0"/>
              <a:t>exchange sexual activity for status or protection</a:t>
            </a:r>
          </a:p>
          <a:p>
            <a:pPr marL="285750" lvl="0" indent="-285750">
              <a:buFont typeface="Arial" panose="020B0604020202020204" pitchFamily="34" charset="0"/>
              <a:buChar char="•"/>
            </a:pPr>
            <a:r>
              <a:rPr lang="en-GB" sz="2200" dirty="0"/>
              <a:t>entrap rival gang members</a:t>
            </a:r>
          </a:p>
          <a:p>
            <a:pPr marL="285750" lvl="0" indent="-285750">
              <a:buFont typeface="Arial" panose="020B0604020202020204" pitchFamily="34" charset="0"/>
              <a:buChar char="•"/>
            </a:pPr>
            <a:r>
              <a:rPr lang="en-GB" sz="2200" dirty="0"/>
              <a:t>inflict sexual assault as a weapon in conflict.</a:t>
            </a:r>
          </a:p>
          <a:p>
            <a:pPr marL="285750" lvl="0" indent="-285750">
              <a:buFont typeface="Arial" panose="020B0604020202020204" pitchFamily="34" charset="0"/>
              <a:buChar char="•"/>
            </a:pPr>
            <a:endParaRPr lang="en-GB" sz="2200" dirty="0"/>
          </a:p>
          <a:p>
            <a:r>
              <a:rPr lang="en-GB" sz="2200" dirty="0"/>
              <a:t>Most sexual exploitation within gangs is committed by teenage boys and men in their twenties. Younger boys can often be forced by older peers to sexually assault and harm other boys or girls.  </a:t>
            </a:r>
          </a:p>
          <a:p>
            <a:endParaRPr lang="en-GB" sz="2200" dirty="0"/>
          </a:p>
          <a:p>
            <a:r>
              <a:rPr lang="en-GB" sz="2200" dirty="0"/>
              <a:t>The gang model of child sexual exploitation may involve peers recruiting young people, often girls, into the gang.  Peer recruiters will be male or female and will often have been exploited themselves.</a:t>
            </a:r>
          </a:p>
          <a:p>
            <a:endParaRPr lang="en-GB" dirty="0"/>
          </a:p>
        </p:txBody>
      </p:sp>
    </p:spTree>
    <p:extLst>
      <p:ext uri="{BB962C8B-B14F-4D97-AF65-F5344CB8AC3E}">
        <p14:creationId xmlns:p14="http://schemas.microsoft.com/office/powerpoint/2010/main" val="124548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1000"/>
                                        <p:tgtEl>
                                          <p:spTgt spid="8">
                                            <p:txEl>
                                              <p:pRg st="6" end="6"/>
                                            </p:txEl>
                                          </p:spTgt>
                                        </p:tgtEl>
                                      </p:cBhvr>
                                    </p:animEffect>
                                    <p:anim calcmode="lin" valueType="num">
                                      <p:cBhvr>
                                        <p:cTn id="3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1000"/>
                                        <p:tgtEl>
                                          <p:spTgt spid="8">
                                            <p:txEl>
                                              <p:pRg st="8" end="8"/>
                                            </p:txEl>
                                          </p:spTgt>
                                        </p:tgtEl>
                                      </p:cBhvr>
                                    </p:animEffect>
                                    <p:anim calcmode="lin" valueType="num">
                                      <p:cBhvr>
                                        <p:cTn id="4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PREVALENCE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12CB89BB-DB6E-42D6-A3A2-E06E6B53FFE2}"/>
              </a:ext>
            </a:extLst>
          </p:cNvPr>
          <p:cNvSpPr txBox="1"/>
          <p:nvPr/>
        </p:nvSpPr>
        <p:spPr>
          <a:xfrm>
            <a:off x="293511" y="1751076"/>
            <a:ext cx="11650133" cy="2400657"/>
          </a:xfrm>
          <a:prstGeom prst="rect">
            <a:avLst/>
          </a:prstGeom>
          <a:noFill/>
        </p:spPr>
        <p:txBody>
          <a:bodyPr wrap="square" rtlCol="0">
            <a:spAutoFit/>
          </a:bodyPr>
          <a:lstStyle/>
          <a:p>
            <a:r>
              <a:rPr lang="en-GB" sz="2200" dirty="0"/>
              <a:t>There is no specific crime in law of child sexual exploitation; offenders are generally convicted of associated crimes such as sexual activity with a child.  Accordingly, there are no national figures on child sexual exploitation offences.</a:t>
            </a:r>
          </a:p>
          <a:p>
            <a:endParaRPr lang="en-GB" sz="2200" dirty="0"/>
          </a:p>
          <a:p>
            <a:r>
              <a:rPr lang="en-GB" sz="2200" dirty="0"/>
              <a:t>The hidden nature of the crime also makes it difficult to find a reliable source of prevalence data.  Children and young people rarely report their experiences of this type of abuse.  However, </a:t>
            </a:r>
          </a:p>
          <a:p>
            <a:endParaRPr lang="en-GB" dirty="0"/>
          </a:p>
        </p:txBody>
      </p:sp>
      <p:sp>
        <p:nvSpPr>
          <p:cNvPr id="14" name="Rectangle 13">
            <a:extLst>
              <a:ext uri="{FF2B5EF4-FFF2-40B4-BE49-F238E27FC236}">
                <a16:creationId xmlns:a16="http://schemas.microsoft.com/office/drawing/2014/main" id="{D67A7154-3143-4F08-827A-4BBEC2DAAD28}"/>
              </a:ext>
            </a:extLst>
          </p:cNvPr>
          <p:cNvSpPr/>
          <p:nvPr/>
        </p:nvSpPr>
        <p:spPr>
          <a:xfrm>
            <a:off x="480292" y="3938954"/>
            <a:ext cx="5106235" cy="2123658"/>
          </a:xfrm>
          <a:prstGeom prst="rect">
            <a:avLst/>
          </a:prstGeom>
          <a:noFill/>
        </p:spPr>
        <p:txBody>
          <a:bodyPr wrap="square" lIns="91440" tIns="45720" rIns="91440" bIns="45720">
            <a:spAutoFit/>
          </a:bodyPr>
          <a:lstStyle/>
          <a:p>
            <a:pPr algn="ctr"/>
            <a:r>
              <a:rPr lang="en-US" sz="4400" b="1" cap="none" spc="0" dirty="0">
                <a:ln w="6600">
                  <a:solidFill>
                    <a:schemeClr val="accent2"/>
                  </a:solidFill>
                  <a:prstDash val="solid"/>
                </a:ln>
                <a:solidFill>
                  <a:schemeClr val="accent2">
                    <a:lumMod val="75000"/>
                  </a:schemeClr>
                </a:solidFill>
                <a:effectLst>
                  <a:outerShdw dist="38100" dir="2700000" algn="tl" rotWithShape="0">
                    <a:schemeClr val="accent2"/>
                  </a:outerShdw>
                </a:effectLst>
              </a:rPr>
              <a:t>18,700 victims were identified by councils in 2018/19…</a:t>
            </a:r>
          </a:p>
        </p:txBody>
      </p:sp>
      <p:sp>
        <p:nvSpPr>
          <p:cNvPr id="15" name="TextBox 14">
            <a:extLst>
              <a:ext uri="{FF2B5EF4-FFF2-40B4-BE49-F238E27FC236}">
                <a16:creationId xmlns:a16="http://schemas.microsoft.com/office/drawing/2014/main" id="{8DFAE041-0552-447E-AB59-F65EBE335E4E}"/>
              </a:ext>
            </a:extLst>
          </p:cNvPr>
          <p:cNvSpPr txBox="1"/>
          <p:nvPr/>
        </p:nvSpPr>
        <p:spPr>
          <a:xfrm>
            <a:off x="6773680" y="3938954"/>
            <a:ext cx="5509847" cy="369332"/>
          </a:xfrm>
          <a:prstGeom prst="rect">
            <a:avLst/>
          </a:prstGeom>
          <a:noFill/>
        </p:spPr>
        <p:txBody>
          <a:bodyPr wrap="square" rtlCol="0">
            <a:spAutoFit/>
          </a:bodyPr>
          <a:lstStyle/>
          <a:p>
            <a:r>
              <a:rPr lang="en-GB" dirty="0"/>
              <a:t> </a:t>
            </a:r>
          </a:p>
        </p:txBody>
      </p:sp>
      <p:sp>
        <p:nvSpPr>
          <p:cNvPr id="16" name="Rectangle 15">
            <a:extLst>
              <a:ext uri="{FF2B5EF4-FFF2-40B4-BE49-F238E27FC236}">
                <a16:creationId xmlns:a16="http://schemas.microsoft.com/office/drawing/2014/main" id="{F13E6921-29D5-42A2-A6E2-A997FD074367}"/>
              </a:ext>
            </a:extLst>
          </p:cNvPr>
          <p:cNvSpPr/>
          <p:nvPr/>
        </p:nvSpPr>
        <p:spPr>
          <a:xfrm>
            <a:off x="6118577" y="4123620"/>
            <a:ext cx="5120889"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chemeClr val="accent1">
                    <a:lumMod val="60000"/>
                    <a:lumOff val="40000"/>
                  </a:schemeClr>
                </a:solidFill>
                <a:effectLst>
                  <a:outerShdw dist="38100" dir="2700000" algn="tl" rotWithShape="0">
                    <a:schemeClr val="accent2"/>
                  </a:outerShdw>
                </a:effectLst>
              </a:rPr>
              <a:t>…up from </a:t>
            </a:r>
            <a:r>
              <a:rPr lang="en-US" sz="5400" b="1" cap="none" spc="0" dirty="0">
                <a:ln w="6600">
                  <a:solidFill>
                    <a:schemeClr val="accent2"/>
                  </a:solidFill>
                  <a:prstDash val="solid"/>
                </a:ln>
                <a:solidFill>
                  <a:schemeClr val="accent1">
                    <a:lumMod val="60000"/>
                    <a:lumOff val="40000"/>
                  </a:schemeClr>
                </a:solidFill>
                <a:effectLst>
                  <a:outerShdw dist="38100" dir="2700000" algn="tl" rotWithShape="0">
                    <a:schemeClr val="accent2"/>
                  </a:outerShdw>
                </a:effectLst>
              </a:rPr>
              <a:t>3,300</a:t>
            </a:r>
          </a:p>
          <a:p>
            <a:pPr algn="ctr"/>
            <a:r>
              <a:rPr lang="en-US" sz="5400" b="1" cap="none" spc="0" dirty="0">
                <a:ln w="6600">
                  <a:solidFill>
                    <a:schemeClr val="accent2"/>
                  </a:solidFill>
                  <a:prstDash val="solid"/>
                </a:ln>
                <a:solidFill>
                  <a:schemeClr val="accent1">
                    <a:lumMod val="60000"/>
                    <a:lumOff val="40000"/>
                  </a:schemeClr>
                </a:solidFill>
                <a:effectLst>
                  <a:outerShdw dist="38100" dir="2700000" algn="tl" rotWithShape="0">
                    <a:schemeClr val="accent2"/>
                  </a:outerShdw>
                </a:effectLst>
              </a:rPr>
              <a:t> </a:t>
            </a:r>
            <a:r>
              <a:rPr lang="en-US" sz="5400" b="1" dirty="0">
                <a:ln w="6600">
                  <a:solidFill>
                    <a:schemeClr val="accent2"/>
                  </a:solidFill>
                  <a:prstDash val="solid"/>
                </a:ln>
                <a:solidFill>
                  <a:schemeClr val="accent1">
                    <a:lumMod val="60000"/>
                    <a:lumOff val="40000"/>
                  </a:schemeClr>
                </a:solidFill>
                <a:effectLst>
                  <a:outerShdw dist="38100" dir="2700000" algn="tl" rotWithShape="0">
                    <a:schemeClr val="accent2"/>
                  </a:outerShdw>
                </a:effectLst>
              </a:rPr>
              <a:t>five years before</a:t>
            </a:r>
            <a:endParaRPr lang="en-US" sz="5400" b="1" cap="none" spc="0" dirty="0">
              <a:ln w="6600">
                <a:solidFill>
                  <a:schemeClr val="accent2"/>
                </a:solidFill>
                <a:prstDash val="solid"/>
              </a:ln>
              <a:solidFill>
                <a:schemeClr val="accent1">
                  <a:lumMod val="60000"/>
                  <a:lumOff val="4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9688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p:cTn id="14"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6">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 calcmode="lin" valueType="num">
                                      <p:cBhvr>
                                        <p:cTn id="20"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WHAT’S BEING DONE?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F41C6DE1-5712-4FB6-A1BE-23E7661AEA87}"/>
              </a:ext>
            </a:extLst>
          </p:cNvPr>
          <p:cNvSpPr txBox="1"/>
          <p:nvPr/>
        </p:nvSpPr>
        <p:spPr>
          <a:xfrm>
            <a:off x="337625" y="1856935"/>
            <a:ext cx="11451101" cy="5170646"/>
          </a:xfrm>
          <a:prstGeom prst="rect">
            <a:avLst/>
          </a:prstGeom>
          <a:noFill/>
        </p:spPr>
        <p:txBody>
          <a:bodyPr wrap="square" rtlCol="0">
            <a:spAutoFit/>
          </a:bodyPr>
          <a:lstStyle/>
          <a:p>
            <a:r>
              <a:rPr lang="en-GB" sz="2400" dirty="0"/>
              <a:t>Barnardo’s and NSPCC both provide services to support children and young people affected by sexual exploitation. Barnardo’s has worked with affected children for 20 years, and has specialist services in over 40 locations.</a:t>
            </a:r>
          </a:p>
          <a:p>
            <a:endParaRPr lang="en-GB" sz="2400" dirty="0"/>
          </a:p>
          <a:p>
            <a:r>
              <a:rPr lang="en-GB" sz="2400" dirty="0"/>
              <a:t>The government is working with local authorities to introduce rigorous taxi and private hire licensing regimes.  Taxi drivers have been linked to several recent cases of child sexual exploitation.</a:t>
            </a:r>
          </a:p>
          <a:p>
            <a:endParaRPr lang="en-GB" sz="2400" dirty="0"/>
          </a:p>
          <a:p>
            <a:r>
              <a:rPr lang="en-GB" sz="2400" dirty="0"/>
              <a:t>Hotel Watch is a scheme that has been set up in many towns and cities to allow police and hotels to share information about suspected exploitation of children.  Evidence suggests that hotels are often used as locations where perpetrators meet, groom and abuse children.  Hotel receptionists, staff and managers are in a unique position to notice if guests seem suspicious or something doesn’t feel right.</a:t>
            </a:r>
          </a:p>
          <a:p>
            <a:endParaRPr lang="en-GB" dirty="0"/>
          </a:p>
        </p:txBody>
      </p:sp>
    </p:spTree>
    <p:extLst>
      <p:ext uri="{BB962C8B-B14F-4D97-AF65-F5344CB8AC3E}">
        <p14:creationId xmlns:p14="http://schemas.microsoft.com/office/powerpoint/2010/main" val="10851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8000" b="1" dirty="0"/>
              <a:t>SPOTTING THE SIGNS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7892A0A4-D28C-354F-9A28-C1D07D008403}"/>
              </a:ext>
            </a:extLst>
          </p:cNvPr>
          <p:cNvSpPr txBox="1"/>
          <p:nvPr/>
        </p:nvSpPr>
        <p:spPr>
          <a:xfrm>
            <a:off x="5181600" y="2456391"/>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F8FAAB1B-9F8F-4B96-95CD-F6AB72EE6546}"/>
              </a:ext>
            </a:extLst>
          </p:cNvPr>
          <p:cNvSpPr txBox="1"/>
          <p:nvPr/>
        </p:nvSpPr>
        <p:spPr>
          <a:xfrm>
            <a:off x="281354" y="1751076"/>
            <a:ext cx="11591778" cy="5139869"/>
          </a:xfrm>
          <a:prstGeom prst="rect">
            <a:avLst/>
          </a:prstGeom>
          <a:noFill/>
        </p:spPr>
        <p:txBody>
          <a:bodyPr wrap="square" rtlCol="0">
            <a:spAutoFit/>
          </a:bodyPr>
          <a:lstStyle/>
          <a:p>
            <a:r>
              <a:rPr lang="en-GB" sz="2200" dirty="0"/>
              <a:t>Because the perpetrators of child sexual exploitation exert such power over their victims, even to the point where the child does not realise he or she is being exploited, it can be hard to know if a child is in danger.  </a:t>
            </a:r>
          </a:p>
          <a:p>
            <a:endParaRPr lang="en-GB" sz="2200" dirty="0"/>
          </a:p>
          <a:p>
            <a:r>
              <a:rPr lang="en-GB" sz="2200" dirty="0"/>
              <a:t>Equally, it can be very difficult to separate the signs that someone is being sexually exploited from much normal teenage behaviour.  </a:t>
            </a:r>
          </a:p>
          <a:p>
            <a:endParaRPr lang="en-GB" sz="2200" dirty="0"/>
          </a:p>
          <a:p>
            <a:r>
              <a:rPr lang="en-GB" sz="2200" dirty="0"/>
              <a:t>However, there are certain signs to look out for that might indicate a child or young person you know is being exploited. </a:t>
            </a:r>
          </a:p>
          <a:p>
            <a:endParaRPr lang="en-GB" sz="2200" dirty="0"/>
          </a:p>
          <a:p>
            <a:r>
              <a:rPr lang="en-GB" sz="2200" dirty="0"/>
              <a:t>Use </a:t>
            </a:r>
            <a:r>
              <a:rPr lang="en-GB" sz="2200" u="sng" dirty="0">
                <a:hlinkClick r:id="rId3"/>
              </a:rPr>
              <a:t>ABC to spot the signs</a:t>
            </a:r>
            <a:r>
              <a:rPr lang="en-GB" sz="2200" dirty="0"/>
              <a:t>. These are changes in a child’s </a:t>
            </a:r>
            <a:r>
              <a:rPr lang="en-GB" sz="2200" b="1" dirty="0"/>
              <a:t>A</a:t>
            </a:r>
            <a:r>
              <a:rPr lang="en-GB" sz="2200" dirty="0"/>
              <a:t>ppearance, </a:t>
            </a:r>
            <a:r>
              <a:rPr lang="en-GB" sz="2200" b="1" dirty="0"/>
              <a:t>B</a:t>
            </a:r>
            <a:r>
              <a:rPr lang="en-GB" sz="2200" dirty="0"/>
              <a:t>ehaviour and </a:t>
            </a:r>
            <a:r>
              <a:rPr lang="en-GB" sz="2200" b="1" dirty="0"/>
              <a:t>C</a:t>
            </a:r>
            <a:r>
              <a:rPr lang="en-GB" sz="2200" dirty="0"/>
              <a:t>ommunication.</a:t>
            </a:r>
          </a:p>
          <a:p>
            <a:endParaRPr lang="en-GB" sz="2200" dirty="0"/>
          </a:p>
          <a:p>
            <a:r>
              <a:rPr lang="en-GB" sz="2200" dirty="0"/>
              <a:t>Indicators can include:</a:t>
            </a:r>
          </a:p>
          <a:p>
            <a:endParaRPr lang="en-GB" sz="2000" dirty="0"/>
          </a:p>
        </p:txBody>
      </p:sp>
    </p:spTree>
    <p:extLst>
      <p:ext uri="{BB962C8B-B14F-4D97-AF65-F5344CB8AC3E}">
        <p14:creationId xmlns:p14="http://schemas.microsoft.com/office/powerpoint/2010/main" val="1225389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2492</Words>
  <Application>Microsoft Office PowerPoint</Application>
  <PresentationFormat>Widescreen</PresentationFormat>
  <Paragraphs>216</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CHILD SEXUAL EXPLOITATION</vt:lpstr>
      <vt:lpstr>WHAT IS IT?</vt:lpstr>
      <vt:lpstr>A HIDDEN CRIME</vt:lpstr>
      <vt:lpstr>WHERE AND BY WHO?</vt:lpstr>
      <vt:lpstr>ONLINE CHILD SEXUAL ABUSE</vt:lpstr>
      <vt:lpstr>EXPLOITATION IN GANGS</vt:lpstr>
      <vt:lpstr>PREVALENCE</vt:lpstr>
      <vt:lpstr>WHAT’S BEING DONE?</vt:lpstr>
      <vt:lpstr>SPOTTING THE SIGNS</vt:lpstr>
      <vt:lpstr>APPEARANCE</vt:lpstr>
      <vt:lpstr>BEHAVIOUR</vt:lpstr>
      <vt:lpstr>COMMUNICATION</vt:lpstr>
      <vt:lpstr>DfE CAMPAIGN</vt:lpstr>
      <vt:lpstr>DfE CAMPAIGN</vt:lpstr>
      <vt:lpstr>OPENING A DIALOGUE</vt:lpstr>
      <vt:lpstr>TALKING TO CHILDREN</vt:lpstr>
      <vt:lpstr>TALKING TO CHILDREN</vt:lpstr>
      <vt:lpstr>TALKING TO CHILDREN</vt:lpstr>
      <vt:lpstr>INFO FOR CHILDREN</vt:lpstr>
      <vt:lpstr>INFO FOR PARENTS</vt:lpstr>
      <vt:lpstr>RISK FACTORS</vt:lpstr>
      <vt:lpstr>RISK FACTORS</vt:lpstr>
      <vt:lpstr>NO ONE IS IMMUNE</vt:lpstr>
      <vt:lpstr>THE STORY OF JAY</vt:lpstr>
      <vt:lpstr>DISCLOSURE OF ABUSE</vt:lpstr>
      <vt:lpstr>WHAT CAN YOU DO?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SEXUAL EXPLOITATION</dc:title>
  <dc:creator>Tania Mason</dc:creator>
  <cp:lastModifiedBy>Tania Mason</cp:lastModifiedBy>
  <cp:revision>5</cp:revision>
  <dcterms:created xsi:type="dcterms:W3CDTF">2018-06-06T06:28:46Z</dcterms:created>
  <dcterms:modified xsi:type="dcterms:W3CDTF">2022-01-29T00:24:40Z</dcterms:modified>
</cp:coreProperties>
</file>