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2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D8A8B-EFEA-4439-84F0-36656D657C9A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D7B3D-5DF1-43EF-A191-CBCF3E16C6DB}">
      <dgm:prSet/>
      <dgm:spPr/>
      <dgm:t>
        <a:bodyPr/>
        <a:lstStyle/>
        <a:p>
          <a:r>
            <a:rPr lang="en-US" dirty="0"/>
            <a:t>Become a member</a:t>
          </a:r>
        </a:p>
      </dgm:t>
    </dgm:pt>
    <dgm:pt modelId="{7DF10965-A52A-44A0-9417-DE25DE6BBC03}" type="parTrans" cxnId="{65A5287F-B4E7-4383-99FB-B044A1E0BE99}">
      <dgm:prSet/>
      <dgm:spPr/>
      <dgm:t>
        <a:bodyPr/>
        <a:lstStyle/>
        <a:p>
          <a:endParaRPr lang="en-US"/>
        </a:p>
      </dgm:t>
    </dgm:pt>
    <dgm:pt modelId="{50C6890C-5F98-45CD-8215-B937D38D06D6}" type="sibTrans" cxnId="{65A5287F-B4E7-4383-99FB-B044A1E0BE99}">
      <dgm:prSet/>
      <dgm:spPr/>
      <dgm:t>
        <a:bodyPr/>
        <a:lstStyle/>
        <a:p>
          <a:endParaRPr lang="en-US"/>
        </a:p>
      </dgm:t>
    </dgm:pt>
    <dgm:pt modelId="{6CB4048A-6D51-40CA-B29F-3940CA254774}">
      <dgm:prSet custT="1"/>
      <dgm:spPr/>
      <dgm:t>
        <a:bodyPr/>
        <a:lstStyle/>
        <a:p>
          <a:r>
            <a:rPr lang="en-US" sz="2000" dirty="0"/>
            <a:t>This will then enable you to choose to:	</a:t>
          </a:r>
        </a:p>
      </dgm:t>
    </dgm:pt>
    <dgm:pt modelId="{BCD7C9A0-CDA2-4FC5-82AF-B00160B09514}" type="parTrans" cxnId="{E58D6DA2-A809-4432-B97B-365513AB35EC}">
      <dgm:prSet/>
      <dgm:spPr/>
      <dgm:t>
        <a:bodyPr/>
        <a:lstStyle/>
        <a:p>
          <a:endParaRPr lang="en-US"/>
        </a:p>
      </dgm:t>
    </dgm:pt>
    <dgm:pt modelId="{FB6F5466-ED8F-4F3A-86BD-5EBDDD5DEB6B}" type="sibTrans" cxnId="{E58D6DA2-A809-4432-B97B-365513AB35EC}">
      <dgm:prSet/>
      <dgm:spPr/>
      <dgm:t>
        <a:bodyPr/>
        <a:lstStyle/>
        <a:p>
          <a:endParaRPr lang="en-US"/>
        </a:p>
      </dgm:t>
    </dgm:pt>
    <dgm:pt modelId="{0F5A12E9-5A94-4D25-A86F-D3A4B26C7594}">
      <dgm:prSet custT="1"/>
      <dgm:spPr/>
      <dgm:t>
        <a:bodyPr/>
        <a:lstStyle/>
        <a:p>
          <a:r>
            <a:rPr lang="en-US" sz="1600" dirty="0"/>
            <a:t>Stay as an individual member</a:t>
          </a:r>
        </a:p>
      </dgm:t>
    </dgm:pt>
    <dgm:pt modelId="{2B004A97-E3E3-4D66-8A7A-8F5BF09940FB}" type="parTrans" cxnId="{C8C3A0B8-6DF8-41BA-9715-76D9385421A9}">
      <dgm:prSet/>
      <dgm:spPr/>
      <dgm:t>
        <a:bodyPr/>
        <a:lstStyle/>
        <a:p>
          <a:endParaRPr lang="en-US"/>
        </a:p>
      </dgm:t>
    </dgm:pt>
    <dgm:pt modelId="{B8A681CF-8815-49A5-9A65-E1942E85B493}" type="sibTrans" cxnId="{C8C3A0B8-6DF8-41BA-9715-76D9385421A9}">
      <dgm:prSet/>
      <dgm:spPr/>
      <dgm:t>
        <a:bodyPr/>
        <a:lstStyle/>
        <a:p>
          <a:endParaRPr lang="en-US"/>
        </a:p>
      </dgm:t>
    </dgm:pt>
    <dgm:pt modelId="{49F36BD5-5A7E-4164-87A5-B92652FA16FF}">
      <dgm:prSet custT="1"/>
      <dgm:spPr/>
      <dgm:t>
        <a:bodyPr/>
        <a:lstStyle/>
        <a:p>
          <a:r>
            <a:rPr lang="en-US" sz="1600" dirty="0"/>
            <a:t>Join a local scheme as a member</a:t>
          </a:r>
        </a:p>
      </dgm:t>
    </dgm:pt>
    <dgm:pt modelId="{D28436B7-D36E-4999-9001-BF786904C41B}" type="parTrans" cxnId="{AE099E89-92FD-4C37-B69B-51F7A0A01915}">
      <dgm:prSet/>
      <dgm:spPr/>
      <dgm:t>
        <a:bodyPr/>
        <a:lstStyle/>
        <a:p>
          <a:endParaRPr lang="en-US"/>
        </a:p>
      </dgm:t>
    </dgm:pt>
    <dgm:pt modelId="{26F070B2-BB38-470A-847A-307BF406C8A5}" type="sibTrans" cxnId="{AE099E89-92FD-4C37-B69B-51F7A0A01915}">
      <dgm:prSet/>
      <dgm:spPr/>
      <dgm:t>
        <a:bodyPr/>
        <a:lstStyle/>
        <a:p>
          <a:endParaRPr lang="en-US"/>
        </a:p>
      </dgm:t>
    </dgm:pt>
    <dgm:pt modelId="{D2C45CBE-91C5-4B1C-910F-F007F5F68E01}">
      <dgm:prSet custT="1"/>
      <dgm:spPr/>
      <dgm:t>
        <a:bodyPr/>
        <a:lstStyle/>
        <a:p>
          <a:r>
            <a:rPr lang="en-US" sz="1600" dirty="0"/>
            <a:t>Start a new scheme as a coordinator</a:t>
          </a:r>
        </a:p>
      </dgm:t>
    </dgm:pt>
    <dgm:pt modelId="{EC37382A-EF7F-437F-92B0-93B535979D1F}" type="parTrans" cxnId="{0BAA7E99-D6A1-41F1-B5A8-F80976EE07D0}">
      <dgm:prSet/>
      <dgm:spPr/>
      <dgm:t>
        <a:bodyPr/>
        <a:lstStyle/>
        <a:p>
          <a:endParaRPr lang="en-US"/>
        </a:p>
      </dgm:t>
    </dgm:pt>
    <dgm:pt modelId="{375EB91E-41D8-4ACD-A246-C9FB7A008769}" type="sibTrans" cxnId="{0BAA7E99-D6A1-41F1-B5A8-F80976EE07D0}">
      <dgm:prSet/>
      <dgm:spPr/>
      <dgm:t>
        <a:bodyPr/>
        <a:lstStyle/>
        <a:p>
          <a:endParaRPr lang="en-US"/>
        </a:p>
      </dgm:t>
    </dgm:pt>
    <dgm:pt modelId="{75513D60-2F26-424A-8DA6-73469EA3BC47}">
      <dgm:prSet/>
      <dgm:spPr/>
      <dgm:t>
        <a:bodyPr/>
        <a:lstStyle/>
        <a:p>
          <a:r>
            <a:rPr lang="en-US"/>
            <a:t>Visit</a:t>
          </a:r>
        </a:p>
      </dgm:t>
    </dgm:pt>
    <dgm:pt modelId="{86CFAC6C-0969-4635-9CC3-51E4DE9D36B8}" type="parTrans" cxnId="{ABD9D1B6-6B68-42D8-B20A-97A11D042C26}">
      <dgm:prSet/>
      <dgm:spPr/>
      <dgm:t>
        <a:bodyPr/>
        <a:lstStyle/>
        <a:p>
          <a:endParaRPr lang="en-US"/>
        </a:p>
      </dgm:t>
    </dgm:pt>
    <dgm:pt modelId="{71036CDD-2A2D-4610-8E01-D88921C17F48}" type="sibTrans" cxnId="{ABD9D1B6-6B68-42D8-B20A-97A11D042C26}">
      <dgm:prSet/>
      <dgm:spPr/>
      <dgm:t>
        <a:bodyPr/>
        <a:lstStyle/>
        <a:p>
          <a:endParaRPr lang="en-US"/>
        </a:p>
      </dgm:t>
    </dgm:pt>
    <dgm:pt modelId="{1E2C5273-A887-4CBC-BA1D-7F807D3AE269}">
      <dgm:prSet/>
      <dgm:spPr/>
      <dgm:t>
        <a:bodyPr/>
        <a:lstStyle/>
        <a:p>
          <a:r>
            <a:rPr lang="en-US" dirty="0"/>
            <a:t>Visit </a:t>
          </a:r>
          <a:r>
            <a:rPr lang="en-US" b="1" dirty="0"/>
            <a:t>www.ourwatch.org/join</a:t>
          </a:r>
        </a:p>
      </dgm:t>
    </dgm:pt>
    <dgm:pt modelId="{33824B57-AA66-4D7C-A70D-D1A139FEA568}" type="parTrans" cxnId="{19AD8983-B028-4B4A-9B9E-23633F324FC8}">
      <dgm:prSet/>
      <dgm:spPr/>
      <dgm:t>
        <a:bodyPr/>
        <a:lstStyle/>
        <a:p>
          <a:endParaRPr lang="en-US"/>
        </a:p>
      </dgm:t>
    </dgm:pt>
    <dgm:pt modelId="{FB181946-2055-4623-8866-C7C70E8A10B0}" type="sibTrans" cxnId="{19AD8983-B028-4B4A-9B9E-23633F324FC8}">
      <dgm:prSet/>
      <dgm:spPr/>
      <dgm:t>
        <a:bodyPr/>
        <a:lstStyle/>
        <a:p>
          <a:endParaRPr lang="en-US"/>
        </a:p>
      </dgm:t>
    </dgm:pt>
    <dgm:pt modelId="{F3288A8E-C0E5-42F6-B6E8-3B439EEE9AAF}" type="pres">
      <dgm:prSet presAssocID="{496D8A8B-EFEA-4439-84F0-36656D657C9A}" presName="Name0" presStyleCnt="0">
        <dgm:presLayoutVars>
          <dgm:dir/>
          <dgm:animLvl val="lvl"/>
          <dgm:resizeHandles val="exact"/>
        </dgm:presLayoutVars>
      </dgm:prSet>
      <dgm:spPr/>
    </dgm:pt>
    <dgm:pt modelId="{10A46D76-A1EB-43D0-8075-CB4DD5BC857F}" type="pres">
      <dgm:prSet presAssocID="{75513D60-2F26-424A-8DA6-73469EA3BC47}" presName="boxAndChildren" presStyleCnt="0"/>
      <dgm:spPr/>
    </dgm:pt>
    <dgm:pt modelId="{E840AC6A-4658-4591-8A83-2C860A1AC77A}" type="pres">
      <dgm:prSet presAssocID="{75513D60-2F26-424A-8DA6-73469EA3BC47}" presName="parentTextBox" presStyleLbl="alignNode1" presStyleIdx="0" presStyleCnt="2"/>
      <dgm:spPr/>
    </dgm:pt>
    <dgm:pt modelId="{A437CB42-A12F-433A-8E92-E29081F79B8B}" type="pres">
      <dgm:prSet presAssocID="{75513D60-2F26-424A-8DA6-73469EA3BC47}" presName="descendantBox" presStyleLbl="bgAccFollowNode1" presStyleIdx="0" presStyleCnt="2"/>
      <dgm:spPr/>
    </dgm:pt>
    <dgm:pt modelId="{830E41CD-AF82-4A49-B05B-58D7E4E3A307}" type="pres">
      <dgm:prSet presAssocID="{50C6890C-5F98-45CD-8215-B937D38D06D6}" presName="sp" presStyleCnt="0"/>
      <dgm:spPr/>
    </dgm:pt>
    <dgm:pt modelId="{62F0AB9F-9073-40BC-90B9-F2196969EAAA}" type="pres">
      <dgm:prSet presAssocID="{BA5D7B3D-5DF1-43EF-A191-CBCF3E16C6DB}" presName="arrowAndChildren" presStyleCnt="0"/>
      <dgm:spPr/>
    </dgm:pt>
    <dgm:pt modelId="{50B4D54C-7F4B-473D-8F2F-8E7524338C28}" type="pres">
      <dgm:prSet presAssocID="{BA5D7B3D-5DF1-43EF-A191-CBCF3E16C6DB}" presName="parentTextArrow" presStyleLbl="node1" presStyleIdx="0" presStyleCnt="0"/>
      <dgm:spPr/>
    </dgm:pt>
    <dgm:pt modelId="{5A8EB3AD-04B0-4553-9B28-E7CD8A700B23}" type="pres">
      <dgm:prSet presAssocID="{BA5D7B3D-5DF1-43EF-A191-CBCF3E16C6DB}" presName="arrow" presStyleLbl="alignNode1" presStyleIdx="1" presStyleCnt="2"/>
      <dgm:spPr/>
    </dgm:pt>
    <dgm:pt modelId="{DB1AA88C-2B61-4182-A590-4574E759C6AE}" type="pres">
      <dgm:prSet presAssocID="{BA5D7B3D-5DF1-43EF-A191-CBCF3E16C6DB}" presName="descendantArrow" presStyleLbl="bgAccFollowNode1" presStyleIdx="1" presStyleCnt="2"/>
      <dgm:spPr/>
    </dgm:pt>
  </dgm:ptLst>
  <dgm:cxnLst>
    <dgm:cxn modelId="{5EE74F06-0A85-41A8-B18F-A68B41CD4D64}" type="presOf" srcId="{49F36BD5-5A7E-4164-87A5-B92652FA16FF}" destId="{DB1AA88C-2B61-4182-A590-4574E759C6AE}" srcOrd="0" destOrd="2" presId="urn:microsoft.com/office/officeart/2016/7/layout/VerticalDownArrowProcess"/>
    <dgm:cxn modelId="{94AFDF1B-CB43-4D41-9E13-6072D8D277E7}" type="presOf" srcId="{D2C45CBE-91C5-4B1C-910F-F007F5F68E01}" destId="{DB1AA88C-2B61-4182-A590-4574E759C6AE}" srcOrd="0" destOrd="3" presId="urn:microsoft.com/office/officeart/2016/7/layout/VerticalDownArrowProcess"/>
    <dgm:cxn modelId="{82C7961F-EB60-4CEF-A2B0-58BA6588EE0F}" type="presOf" srcId="{0F5A12E9-5A94-4D25-A86F-D3A4B26C7594}" destId="{DB1AA88C-2B61-4182-A590-4574E759C6AE}" srcOrd="0" destOrd="1" presId="urn:microsoft.com/office/officeart/2016/7/layout/VerticalDownArrowProcess"/>
    <dgm:cxn modelId="{FFF30B39-4222-4D1B-BA7D-3CFDA8488652}" type="presOf" srcId="{BA5D7B3D-5DF1-43EF-A191-CBCF3E16C6DB}" destId="{5A8EB3AD-04B0-4553-9B28-E7CD8A700B23}" srcOrd="1" destOrd="0" presId="urn:microsoft.com/office/officeart/2016/7/layout/VerticalDownArrowProcess"/>
    <dgm:cxn modelId="{32014463-32DD-416E-B601-06AE176AB069}" type="presOf" srcId="{496D8A8B-EFEA-4439-84F0-36656D657C9A}" destId="{F3288A8E-C0E5-42F6-B6E8-3B439EEE9AAF}" srcOrd="0" destOrd="0" presId="urn:microsoft.com/office/officeart/2016/7/layout/VerticalDownArrowProcess"/>
    <dgm:cxn modelId="{7EAFE247-4087-4E9C-8951-1424D5CF0B43}" type="presOf" srcId="{1E2C5273-A887-4CBC-BA1D-7F807D3AE269}" destId="{A437CB42-A12F-433A-8E92-E29081F79B8B}" srcOrd="0" destOrd="0" presId="urn:microsoft.com/office/officeart/2016/7/layout/VerticalDownArrowProcess"/>
    <dgm:cxn modelId="{3DA6E171-9BB2-4BBA-A931-E7E25485F2D3}" type="presOf" srcId="{BA5D7B3D-5DF1-43EF-A191-CBCF3E16C6DB}" destId="{50B4D54C-7F4B-473D-8F2F-8E7524338C28}" srcOrd="0" destOrd="0" presId="urn:microsoft.com/office/officeart/2016/7/layout/VerticalDownArrowProcess"/>
    <dgm:cxn modelId="{C2CC5D58-BFBA-48A9-B301-A391FFDEFF57}" type="presOf" srcId="{75513D60-2F26-424A-8DA6-73469EA3BC47}" destId="{E840AC6A-4658-4591-8A83-2C860A1AC77A}" srcOrd="0" destOrd="0" presId="urn:microsoft.com/office/officeart/2016/7/layout/VerticalDownArrowProcess"/>
    <dgm:cxn modelId="{65A5287F-B4E7-4383-99FB-B044A1E0BE99}" srcId="{496D8A8B-EFEA-4439-84F0-36656D657C9A}" destId="{BA5D7B3D-5DF1-43EF-A191-CBCF3E16C6DB}" srcOrd="0" destOrd="0" parTransId="{7DF10965-A52A-44A0-9417-DE25DE6BBC03}" sibTransId="{50C6890C-5F98-45CD-8215-B937D38D06D6}"/>
    <dgm:cxn modelId="{19AD8983-B028-4B4A-9B9E-23633F324FC8}" srcId="{75513D60-2F26-424A-8DA6-73469EA3BC47}" destId="{1E2C5273-A887-4CBC-BA1D-7F807D3AE269}" srcOrd="0" destOrd="0" parTransId="{33824B57-AA66-4D7C-A70D-D1A139FEA568}" sibTransId="{FB181946-2055-4623-8866-C7C70E8A10B0}"/>
    <dgm:cxn modelId="{AE099E89-92FD-4C37-B69B-51F7A0A01915}" srcId="{6CB4048A-6D51-40CA-B29F-3940CA254774}" destId="{49F36BD5-5A7E-4164-87A5-B92652FA16FF}" srcOrd="1" destOrd="0" parTransId="{D28436B7-D36E-4999-9001-BF786904C41B}" sibTransId="{26F070B2-BB38-470A-847A-307BF406C8A5}"/>
    <dgm:cxn modelId="{0BAA7E99-D6A1-41F1-B5A8-F80976EE07D0}" srcId="{6CB4048A-6D51-40CA-B29F-3940CA254774}" destId="{D2C45CBE-91C5-4B1C-910F-F007F5F68E01}" srcOrd="2" destOrd="0" parTransId="{EC37382A-EF7F-437F-92B0-93B535979D1F}" sibTransId="{375EB91E-41D8-4ACD-A246-C9FB7A008769}"/>
    <dgm:cxn modelId="{E58D6DA2-A809-4432-B97B-365513AB35EC}" srcId="{BA5D7B3D-5DF1-43EF-A191-CBCF3E16C6DB}" destId="{6CB4048A-6D51-40CA-B29F-3940CA254774}" srcOrd="0" destOrd="0" parTransId="{BCD7C9A0-CDA2-4FC5-82AF-B00160B09514}" sibTransId="{FB6F5466-ED8F-4F3A-86BD-5EBDDD5DEB6B}"/>
    <dgm:cxn modelId="{ABD9D1B6-6B68-42D8-B20A-97A11D042C26}" srcId="{496D8A8B-EFEA-4439-84F0-36656D657C9A}" destId="{75513D60-2F26-424A-8DA6-73469EA3BC47}" srcOrd="1" destOrd="0" parTransId="{86CFAC6C-0969-4635-9CC3-51E4DE9D36B8}" sibTransId="{71036CDD-2A2D-4610-8E01-D88921C17F48}"/>
    <dgm:cxn modelId="{C8C3A0B8-6DF8-41BA-9715-76D9385421A9}" srcId="{6CB4048A-6D51-40CA-B29F-3940CA254774}" destId="{0F5A12E9-5A94-4D25-A86F-D3A4B26C7594}" srcOrd="0" destOrd="0" parTransId="{2B004A97-E3E3-4D66-8A7A-8F5BF09940FB}" sibTransId="{B8A681CF-8815-49A5-9A65-E1942E85B493}"/>
    <dgm:cxn modelId="{B0B4F3F5-088A-44F0-870E-45470E52D3B6}" type="presOf" srcId="{6CB4048A-6D51-40CA-B29F-3940CA254774}" destId="{DB1AA88C-2B61-4182-A590-4574E759C6AE}" srcOrd="0" destOrd="0" presId="urn:microsoft.com/office/officeart/2016/7/layout/VerticalDownArrowProcess"/>
    <dgm:cxn modelId="{E18F9D07-2CC1-4198-8A08-9D48F495BB59}" type="presParOf" srcId="{F3288A8E-C0E5-42F6-B6E8-3B439EEE9AAF}" destId="{10A46D76-A1EB-43D0-8075-CB4DD5BC857F}" srcOrd="0" destOrd="0" presId="urn:microsoft.com/office/officeart/2016/7/layout/VerticalDownArrowProcess"/>
    <dgm:cxn modelId="{B0C07D18-EE56-4DFF-A96D-9DDF28D1B66A}" type="presParOf" srcId="{10A46D76-A1EB-43D0-8075-CB4DD5BC857F}" destId="{E840AC6A-4658-4591-8A83-2C860A1AC77A}" srcOrd="0" destOrd="0" presId="urn:microsoft.com/office/officeart/2016/7/layout/VerticalDownArrowProcess"/>
    <dgm:cxn modelId="{82A89278-D16E-4820-9E0D-AF1C8A916778}" type="presParOf" srcId="{10A46D76-A1EB-43D0-8075-CB4DD5BC857F}" destId="{A437CB42-A12F-433A-8E92-E29081F79B8B}" srcOrd="1" destOrd="0" presId="urn:microsoft.com/office/officeart/2016/7/layout/VerticalDownArrowProcess"/>
    <dgm:cxn modelId="{042C656D-44F3-4527-ACFD-46775B3B5B0A}" type="presParOf" srcId="{F3288A8E-C0E5-42F6-B6E8-3B439EEE9AAF}" destId="{830E41CD-AF82-4A49-B05B-58D7E4E3A307}" srcOrd="1" destOrd="0" presId="urn:microsoft.com/office/officeart/2016/7/layout/VerticalDownArrowProcess"/>
    <dgm:cxn modelId="{36611870-6191-4238-9300-E714CC4B0258}" type="presParOf" srcId="{F3288A8E-C0E5-42F6-B6E8-3B439EEE9AAF}" destId="{62F0AB9F-9073-40BC-90B9-F2196969EAAA}" srcOrd="2" destOrd="0" presId="urn:microsoft.com/office/officeart/2016/7/layout/VerticalDownArrowProcess"/>
    <dgm:cxn modelId="{E787BBA2-FBD8-467D-845D-85080BB0C118}" type="presParOf" srcId="{62F0AB9F-9073-40BC-90B9-F2196969EAAA}" destId="{50B4D54C-7F4B-473D-8F2F-8E7524338C28}" srcOrd="0" destOrd="0" presId="urn:microsoft.com/office/officeart/2016/7/layout/VerticalDownArrowProcess"/>
    <dgm:cxn modelId="{EFEAEA42-77BB-46B8-ABD8-2DB772135BEF}" type="presParOf" srcId="{62F0AB9F-9073-40BC-90B9-F2196969EAAA}" destId="{5A8EB3AD-04B0-4553-9B28-E7CD8A700B23}" srcOrd="1" destOrd="0" presId="urn:microsoft.com/office/officeart/2016/7/layout/VerticalDownArrowProcess"/>
    <dgm:cxn modelId="{A53399DC-C797-466E-9A93-DE035CCE7F78}" type="presParOf" srcId="{62F0AB9F-9073-40BC-90B9-F2196969EAAA}" destId="{DB1AA88C-2B61-4182-A590-4574E759C6AE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0AC6A-4658-4591-8A83-2C860A1AC77A}">
      <dsp:nvSpPr>
        <dsp:cNvPr id="0" name=""/>
        <dsp:cNvSpPr/>
      </dsp:nvSpPr>
      <dsp:spPr>
        <a:xfrm>
          <a:off x="0" y="2349503"/>
          <a:ext cx="1994563" cy="1541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1853" tIns="234696" rIns="141853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Visit</a:t>
          </a:r>
        </a:p>
      </dsp:txBody>
      <dsp:txXfrm>
        <a:off x="0" y="2349503"/>
        <a:ext cx="1994563" cy="1541528"/>
      </dsp:txXfrm>
    </dsp:sp>
    <dsp:sp modelId="{A437CB42-A12F-433A-8E92-E29081F79B8B}">
      <dsp:nvSpPr>
        <dsp:cNvPr id="0" name=""/>
        <dsp:cNvSpPr/>
      </dsp:nvSpPr>
      <dsp:spPr>
        <a:xfrm>
          <a:off x="1994563" y="2349503"/>
          <a:ext cx="5983690" cy="15415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77" tIns="304800" rIns="121377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Visit </a:t>
          </a:r>
          <a:r>
            <a:rPr lang="en-US" sz="2400" b="1" kern="1200" dirty="0"/>
            <a:t>www.ourwatch.org/join</a:t>
          </a:r>
        </a:p>
      </dsp:txBody>
      <dsp:txXfrm>
        <a:off x="1994563" y="2349503"/>
        <a:ext cx="5983690" cy="1541528"/>
      </dsp:txXfrm>
    </dsp:sp>
    <dsp:sp modelId="{5A8EB3AD-04B0-4553-9B28-E7CD8A700B23}">
      <dsp:nvSpPr>
        <dsp:cNvPr id="0" name=""/>
        <dsp:cNvSpPr/>
      </dsp:nvSpPr>
      <dsp:spPr>
        <a:xfrm rot="10800000">
          <a:off x="0" y="1755"/>
          <a:ext cx="1994563" cy="23708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1853" tIns="234696" rIns="141853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Become a member</a:t>
          </a:r>
        </a:p>
      </dsp:txBody>
      <dsp:txXfrm rot="-10800000">
        <a:off x="0" y="1755"/>
        <a:ext cx="1994563" cy="1541065"/>
      </dsp:txXfrm>
    </dsp:sp>
    <dsp:sp modelId="{DB1AA88C-2B61-4182-A590-4574E759C6AE}">
      <dsp:nvSpPr>
        <dsp:cNvPr id="0" name=""/>
        <dsp:cNvSpPr/>
      </dsp:nvSpPr>
      <dsp:spPr>
        <a:xfrm>
          <a:off x="1994563" y="1755"/>
          <a:ext cx="5983690" cy="15410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77" tIns="254000" rIns="121377" bIns="254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This will then enable you to choose to:	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Stay as an individual member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Join a local scheme as a member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Start a new scheme as a coordinator</a:t>
          </a:r>
        </a:p>
      </dsp:txBody>
      <dsp:txXfrm>
        <a:off x="1994563" y="1755"/>
        <a:ext cx="5983690" cy="1541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A3D6-9A21-4AD4-A8E7-A8DFFEB06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E6CB-A5AE-49DF-8289-867EE796A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1432393-1171-46CE-807F-01B55E95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FB3-AD14-4C71-9CF6-2C8FC25D0AC4}" type="datetimeFigureOut">
              <a:rPr lang="en-GB" smtClean="0"/>
              <a:t>21/07/2020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65D42B0-4699-41BD-9B36-DFDF245F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CDCAFB7-A69B-4946-A32C-22F9846D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357B-E6B6-487F-872A-740B5167C103}" type="slidenum">
              <a:rPr lang="en-GB" smtClean="0"/>
              <a:t>‹#›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DE19C8-96A0-4FC5-968E-DE22AE54B44C}"/>
              </a:ext>
            </a:extLst>
          </p:cNvPr>
          <p:cNvGrpSpPr/>
          <p:nvPr userDrawn="1"/>
        </p:nvGrpSpPr>
        <p:grpSpPr>
          <a:xfrm>
            <a:off x="-219528" y="4542538"/>
            <a:ext cx="12631055" cy="2386198"/>
            <a:chOff x="-391016" y="4757946"/>
            <a:chExt cx="12631055" cy="23861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AD93C4-5B0A-425D-8820-86360F2988CB}"/>
                </a:ext>
              </a:extLst>
            </p:cNvPr>
            <p:cNvSpPr/>
            <p:nvPr/>
          </p:nvSpPr>
          <p:spPr>
            <a:xfrm>
              <a:off x="-391016" y="6222761"/>
              <a:ext cx="12631055" cy="82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71D5D6E-8B54-46D0-BF82-8B588E045591}"/>
                </a:ext>
              </a:extLst>
            </p:cNvPr>
            <p:cNvSpPr/>
            <p:nvPr/>
          </p:nvSpPr>
          <p:spPr>
            <a:xfrm flipH="1">
              <a:off x="7745310" y="4952687"/>
              <a:ext cx="4494729" cy="1278755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DA23DC-4687-43D5-BA0D-2D4133951D29}"/>
                </a:ext>
              </a:extLst>
            </p:cNvPr>
            <p:cNvSpPr txBox="1"/>
            <p:nvPr/>
          </p:nvSpPr>
          <p:spPr>
            <a:xfrm>
              <a:off x="205287" y="6426183"/>
              <a:ext cx="8039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lleyn Regular" panose="02000000000000000000" pitchFamily="50" charset="0"/>
                </a:rPr>
                <a:t>Valuing </a:t>
              </a:r>
              <a:r>
                <a:rPr lang="en-US" sz="1200" b="1" dirty="0" err="1">
                  <a:latin typeface="Alleyn Regular" panose="02000000000000000000" pitchFamily="50" charset="0"/>
                </a:rPr>
                <a:t>neighbourliness</a:t>
              </a:r>
              <a:r>
                <a:rPr lang="en-US" sz="1200" b="1" dirty="0">
                  <a:latin typeface="Alleyn Regular" panose="02000000000000000000" pitchFamily="50" charset="0"/>
                </a:rPr>
                <a:t>, inclusivity, community, resilience and being proactive to reduce crime or the fear of crime in our communities     #letsstayconnected</a:t>
              </a:r>
              <a:endParaRPr lang="en-GB" sz="1200" b="1" dirty="0">
                <a:latin typeface="Alleyn Regular" panose="02000000000000000000" pitchFamily="50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63A856-F3EB-4A23-9F34-2FE7ED6154C0}"/>
                </a:ext>
              </a:extLst>
            </p:cNvPr>
            <p:cNvSpPr txBox="1"/>
            <p:nvPr/>
          </p:nvSpPr>
          <p:spPr>
            <a:xfrm>
              <a:off x="9172135" y="6266981"/>
              <a:ext cx="301986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i="1" dirty="0"/>
                <a:t>Neighbourhood Watch Network is a Charitable Incorporated Organisation (CIO) registered in England and Wales, no: 1173349</a:t>
              </a:r>
              <a:endParaRPr lang="en-GB" sz="1050" dirty="0"/>
            </a:p>
            <a:p>
              <a:pPr algn="ctr"/>
              <a:endParaRPr lang="en-GB" dirty="0"/>
            </a:p>
          </p:txBody>
        </p:sp>
        <p:pic>
          <p:nvPicPr>
            <p:cNvPr id="18" name="Picture 17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5395B6CB-96D0-49F1-B387-527CCD797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57" y="4757946"/>
              <a:ext cx="1428701" cy="1429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135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0A941-29A0-4C06-8318-7DFAF016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14147A-1A17-44C3-BE13-54F7C324E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B97BB-2746-4AD8-8EB4-139A003D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FB3-AD14-4C71-9CF6-2C8FC25D0AC4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0CBEB-0FC4-4A9F-9E2A-13E49F93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AC5D6-62D5-4D76-B103-C1642451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357B-E6B6-487F-872A-740B5167C10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9B1C7-4490-4EC2-BFC2-A8CA3D03323F}"/>
              </a:ext>
            </a:extLst>
          </p:cNvPr>
          <p:cNvGrpSpPr/>
          <p:nvPr userDrawn="1"/>
        </p:nvGrpSpPr>
        <p:grpSpPr>
          <a:xfrm>
            <a:off x="-391016" y="4757946"/>
            <a:ext cx="12631055" cy="2386198"/>
            <a:chOff x="-391016" y="4757946"/>
            <a:chExt cx="12631055" cy="23861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CE92A5-4FC7-4ADF-91FA-3FBADCEEC699}"/>
                </a:ext>
              </a:extLst>
            </p:cNvPr>
            <p:cNvSpPr/>
            <p:nvPr/>
          </p:nvSpPr>
          <p:spPr>
            <a:xfrm>
              <a:off x="-391016" y="6222761"/>
              <a:ext cx="12631055" cy="82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6EB04932-1B59-4BC1-9F09-62EA65EB9D91}"/>
                </a:ext>
              </a:extLst>
            </p:cNvPr>
            <p:cNvSpPr/>
            <p:nvPr/>
          </p:nvSpPr>
          <p:spPr>
            <a:xfrm flipH="1">
              <a:off x="7745310" y="4952687"/>
              <a:ext cx="4494729" cy="1278755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5771B5-BE68-43F7-AB82-11D60FD60B6B}"/>
                </a:ext>
              </a:extLst>
            </p:cNvPr>
            <p:cNvSpPr txBox="1"/>
            <p:nvPr/>
          </p:nvSpPr>
          <p:spPr>
            <a:xfrm>
              <a:off x="205287" y="6285283"/>
              <a:ext cx="8039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lleyn Regular" panose="02000000000000000000" pitchFamily="50" charset="0"/>
                </a:rPr>
                <a:t>Valuing </a:t>
              </a:r>
              <a:r>
                <a:rPr lang="en-US" sz="1200" b="1" dirty="0" err="1">
                  <a:latin typeface="Alleyn Regular" panose="02000000000000000000" pitchFamily="50" charset="0"/>
                </a:rPr>
                <a:t>neighbourliness</a:t>
              </a:r>
              <a:r>
                <a:rPr lang="en-US" sz="1200" b="1" dirty="0">
                  <a:latin typeface="Alleyn Regular" panose="02000000000000000000" pitchFamily="50" charset="0"/>
                </a:rPr>
                <a:t>, inclusivity, community, resilience and being proactive to reduce crime or the fear of crime in our communities     #letsstayconnected</a:t>
              </a:r>
              <a:endParaRPr lang="en-GB" sz="1200" b="1" dirty="0">
                <a:latin typeface="Alleyn Regular" panose="02000000000000000000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238249-FF2F-472C-B69A-A6B6089FC737}"/>
                </a:ext>
              </a:extLst>
            </p:cNvPr>
            <p:cNvSpPr txBox="1"/>
            <p:nvPr/>
          </p:nvSpPr>
          <p:spPr>
            <a:xfrm>
              <a:off x="9172135" y="6266981"/>
              <a:ext cx="301986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i="1" dirty="0"/>
                <a:t>Neighbourhood Watch Network is a Charitable Incorporated Organisation (CIO) registered in England and Wales, no: 1173349</a:t>
              </a:r>
              <a:endParaRPr lang="en-GB" sz="1050" dirty="0"/>
            </a:p>
            <a:p>
              <a:pPr algn="ctr"/>
              <a:endParaRPr lang="en-GB" dirty="0"/>
            </a:p>
          </p:txBody>
        </p:sp>
        <p:pic>
          <p:nvPicPr>
            <p:cNvPr id="12" name="Picture 11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EA979FF0-F5CE-4147-975F-AB428DF26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57" y="4757946"/>
              <a:ext cx="1428701" cy="1429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466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463FB-049A-4D71-B6A9-B92DF085A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92264-C10F-4858-98CE-72DDACF31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429B4-157D-4C67-A39F-3CCC5266F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FB3-AD14-4C71-9CF6-2C8FC25D0AC4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1D59D-6272-4FBC-BED8-097BA5ED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06B3-4FEB-477F-8942-3E8F5DCC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357B-E6B6-487F-872A-740B5167C10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C7E884-5635-4317-906E-88FFCC66171E}"/>
              </a:ext>
            </a:extLst>
          </p:cNvPr>
          <p:cNvGrpSpPr/>
          <p:nvPr userDrawn="1"/>
        </p:nvGrpSpPr>
        <p:grpSpPr>
          <a:xfrm>
            <a:off x="-391016" y="4757946"/>
            <a:ext cx="12631055" cy="2386198"/>
            <a:chOff x="-391016" y="4757946"/>
            <a:chExt cx="12631055" cy="23861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F92F5A-F2B8-45F1-B263-BF81DE5CF0A2}"/>
                </a:ext>
              </a:extLst>
            </p:cNvPr>
            <p:cNvSpPr/>
            <p:nvPr/>
          </p:nvSpPr>
          <p:spPr>
            <a:xfrm>
              <a:off x="-391016" y="6222761"/>
              <a:ext cx="12631055" cy="82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6B86E903-599E-4786-8C69-CA46983ACF16}"/>
                </a:ext>
              </a:extLst>
            </p:cNvPr>
            <p:cNvSpPr/>
            <p:nvPr/>
          </p:nvSpPr>
          <p:spPr>
            <a:xfrm flipH="1">
              <a:off x="7745310" y="4952687"/>
              <a:ext cx="4494729" cy="1278755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1998DF-6A52-41CC-942E-43CFD60A1795}"/>
                </a:ext>
              </a:extLst>
            </p:cNvPr>
            <p:cNvSpPr txBox="1"/>
            <p:nvPr/>
          </p:nvSpPr>
          <p:spPr>
            <a:xfrm>
              <a:off x="205287" y="6285283"/>
              <a:ext cx="8039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lleyn Regular" panose="02000000000000000000" pitchFamily="50" charset="0"/>
                </a:rPr>
                <a:t>Valuing </a:t>
              </a:r>
              <a:r>
                <a:rPr lang="en-US" sz="1200" b="1" dirty="0" err="1">
                  <a:latin typeface="Alleyn Regular" panose="02000000000000000000" pitchFamily="50" charset="0"/>
                </a:rPr>
                <a:t>neighbourliness</a:t>
              </a:r>
              <a:r>
                <a:rPr lang="en-US" sz="1200" b="1" dirty="0">
                  <a:latin typeface="Alleyn Regular" panose="02000000000000000000" pitchFamily="50" charset="0"/>
                </a:rPr>
                <a:t>, inclusivity, community, resilience and being proactive to reduce crime or the fear of crime in our communities     #letsstayconnected</a:t>
              </a:r>
              <a:endParaRPr lang="en-GB" sz="1200" b="1" dirty="0">
                <a:latin typeface="Alleyn Regular" panose="02000000000000000000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02CFE3-95DD-4673-8E80-AAA11DAF56E8}"/>
                </a:ext>
              </a:extLst>
            </p:cNvPr>
            <p:cNvSpPr txBox="1"/>
            <p:nvPr/>
          </p:nvSpPr>
          <p:spPr>
            <a:xfrm>
              <a:off x="9172135" y="6266981"/>
              <a:ext cx="301986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i="1" dirty="0"/>
                <a:t>Neighbourhood Watch Network is a Charitable Incorporated Organisation (CIO) registered in England and Wales, no: 1173349</a:t>
              </a:r>
              <a:endParaRPr lang="en-GB" sz="1050" dirty="0"/>
            </a:p>
            <a:p>
              <a:pPr algn="ctr"/>
              <a:endParaRPr lang="en-GB" dirty="0"/>
            </a:p>
          </p:txBody>
        </p:sp>
        <p:pic>
          <p:nvPicPr>
            <p:cNvPr id="12" name="Picture 11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590179CC-4C7C-4700-923A-A2DECAE77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57" y="4757946"/>
              <a:ext cx="1428701" cy="1429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4473A-9C65-4CC3-8EA6-ABA0D706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78D88-CFD4-4C43-A98C-1415D8A8D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5783F-C031-4DCF-BD1C-816C27CA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FB3-AD14-4C71-9CF6-2C8FC25D0AC4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83F44-B8FC-458E-A3C0-3D87C1A1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2D7A-B903-4610-B3AD-01336F77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357B-E6B6-487F-872A-740B5167C10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13988A-3DD3-4E7E-A6AD-D3674FAECFA0}"/>
              </a:ext>
            </a:extLst>
          </p:cNvPr>
          <p:cNvGrpSpPr/>
          <p:nvPr userDrawn="1"/>
        </p:nvGrpSpPr>
        <p:grpSpPr>
          <a:xfrm>
            <a:off x="-391016" y="4757946"/>
            <a:ext cx="12631055" cy="2386198"/>
            <a:chOff x="-391016" y="4757946"/>
            <a:chExt cx="12631055" cy="23861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200D13-96EA-49FC-AA61-D3E17B223F9A}"/>
                </a:ext>
              </a:extLst>
            </p:cNvPr>
            <p:cNvSpPr/>
            <p:nvPr/>
          </p:nvSpPr>
          <p:spPr>
            <a:xfrm>
              <a:off x="-391016" y="6222761"/>
              <a:ext cx="12631055" cy="82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A8557C79-E32D-42BF-9EE5-950A1D948D84}"/>
                </a:ext>
              </a:extLst>
            </p:cNvPr>
            <p:cNvSpPr/>
            <p:nvPr/>
          </p:nvSpPr>
          <p:spPr>
            <a:xfrm flipH="1">
              <a:off x="7745310" y="4952687"/>
              <a:ext cx="4494729" cy="1278755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B1AA97-003A-4CBF-8F70-446F616F1CA8}"/>
                </a:ext>
              </a:extLst>
            </p:cNvPr>
            <p:cNvSpPr txBox="1"/>
            <p:nvPr/>
          </p:nvSpPr>
          <p:spPr>
            <a:xfrm>
              <a:off x="205287" y="6285283"/>
              <a:ext cx="8039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lleyn Regular" panose="02000000000000000000" pitchFamily="50" charset="0"/>
                </a:rPr>
                <a:t>Valuing </a:t>
              </a:r>
              <a:r>
                <a:rPr lang="en-US" sz="1200" b="1" dirty="0" err="1">
                  <a:latin typeface="Alleyn Regular" panose="02000000000000000000" pitchFamily="50" charset="0"/>
                </a:rPr>
                <a:t>neighbourliness</a:t>
              </a:r>
              <a:r>
                <a:rPr lang="en-US" sz="1200" b="1" dirty="0">
                  <a:latin typeface="Alleyn Regular" panose="02000000000000000000" pitchFamily="50" charset="0"/>
                </a:rPr>
                <a:t>, inclusivity, community, resilience and being proactive to reduce crime or the fear of crime in our communities     #letsstayconnected</a:t>
              </a:r>
              <a:endParaRPr lang="en-GB" sz="1200" b="1" dirty="0">
                <a:latin typeface="Alleyn Regular" panose="02000000000000000000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4D80B7-A97C-4AEB-BF32-969EEA7821C0}"/>
                </a:ext>
              </a:extLst>
            </p:cNvPr>
            <p:cNvSpPr txBox="1"/>
            <p:nvPr/>
          </p:nvSpPr>
          <p:spPr>
            <a:xfrm>
              <a:off x="9172135" y="6266981"/>
              <a:ext cx="301986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i="1" dirty="0"/>
                <a:t>Neighbourhood Watch Network is a Charitable Incorporated Organisation (CIO) registered in England and Wales, no: 1173349</a:t>
              </a:r>
              <a:endParaRPr lang="en-GB" sz="1050" dirty="0"/>
            </a:p>
            <a:p>
              <a:pPr algn="ctr"/>
              <a:endParaRPr lang="en-GB" dirty="0"/>
            </a:p>
          </p:txBody>
        </p:sp>
        <p:pic>
          <p:nvPicPr>
            <p:cNvPr id="12" name="Picture 11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36F2C982-3021-4B27-80E1-E27DD9A67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57" y="4757946"/>
              <a:ext cx="1428701" cy="1429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525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97577-D8F4-4D21-8180-2EC54FB9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08C4B-068A-4552-A92F-DF3A66F21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CAACD-ADD6-4835-AB4C-7633B54A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FB3-AD14-4C71-9CF6-2C8FC25D0AC4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8955A-A818-4B46-8BD5-E31FCA3E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4653E-791F-43A6-9F83-A2669C2F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357B-E6B6-487F-872A-740B5167C10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6FE86B-A2FA-4952-8F9E-4D71C09B379C}"/>
              </a:ext>
            </a:extLst>
          </p:cNvPr>
          <p:cNvGrpSpPr/>
          <p:nvPr userDrawn="1"/>
        </p:nvGrpSpPr>
        <p:grpSpPr>
          <a:xfrm>
            <a:off x="-391016" y="4757946"/>
            <a:ext cx="12631055" cy="2386198"/>
            <a:chOff x="-391016" y="4757946"/>
            <a:chExt cx="12631055" cy="23861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3A68C3-3A04-4734-BB8B-A957772BB228}"/>
                </a:ext>
              </a:extLst>
            </p:cNvPr>
            <p:cNvSpPr/>
            <p:nvPr/>
          </p:nvSpPr>
          <p:spPr>
            <a:xfrm>
              <a:off x="-391016" y="6222761"/>
              <a:ext cx="12631055" cy="82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9ED1AC18-363D-45CB-BF64-FA2BDFEA1329}"/>
                </a:ext>
              </a:extLst>
            </p:cNvPr>
            <p:cNvSpPr/>
            <p:nvPr/>
          </p:nvSpPr>
          <p:spPr>
            <a:xfrm flipH="1">
              <a:off x="7745310" y="4952687"/>
              <a:ext cx="4494729" cy="1278755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9C81DF-8940-4BE3-A34F-3D5836DBB64E}"/>
                </a:ext>
              </a:extLst>
            </p:cNvPr>
            <p:cNvSpPr txBox="1"/>
            <p:nvPr/>
          </p:nvSpPr>
          <p:spPr>
            <a:xfrm>
              <a:off x="205287" y="6381528"/>
              <a:ext cx="8039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lleyn Regular" panose="02000000000000000000" pitchFamily="50" charset="0"/>
                </a:rPr>
                <a:t>Valuing </a:t>
              </a:r>
              <a:r>
                <a:rPr lang="en-US" sz="1200" b="1" dirty="0" err="1">
                  <a:latin typeface="Alleyn Regular" panose="02000000000000000000" pitchFamily="50" charset="0"/>
                </a:rPr>
                <a:t>neighbourliness</a:t>
              </a:r>
              <a:r>
                <a:rPr lang="en-US" sz="1200" b="1" dirty="0">
                  <a:latin typeface="Alleyn Regular" panose="02000000000000000000" pitchFamily="50" charset="0"/>
                </a:rPr>
                <a:t>, inclusivity, community, resilience and being proactive to reduce crime or the fear of crime in our communities     #letsstayconnected</a:t>
              </a:r>
              <a:endParaRPr lang="en-GB" sz="1200" b="1" dirty="0">
                <a:latin typeface="Alleyn Regular" panose="02000000000000000000" pitchFamily="50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D207C5-737A-43E9-83CF-95FDCA693365}"/>
                </a:ext>
              </a:extLst>
            </p:cNvPr>
            <p:cNvSpPr txBox="1"/>
            <p:nvPr/>
          </p:nvSpPr>
          <p:spPr>
            <a:xfrm>
              <a:off x="9172135" y="6266981"/>
              <a:ext cx="301986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i="1" dirty="0"/>
                <a:t>Neighbourhood Watch Network is a Charitable Incorporated Organisation (CIO) registered in England and Wales, no: 1173349</a:t>
              </a:r>
              <a:endParaRPr lang="en-GB" sz="1050" dirty="0"/>
            </a:p>
            <a:p>
              <a:pPr algn="ctr"/>
              <a:endParaRPr lang="en-GB" dirty="0"/>
            </a:p>
          </p:txBody>
        </p:sp>
        <p:pic>
          <p:nvPicPr>
            <p:cNvPr id="12" name="Picture 11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BDF274BB-E830-4437-A0B6-A44A890C9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57" y="4757946"/>
              <a:ext cx="1428701" cy="1429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2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8E77-CB2E-4887-B3C8-F74CE3C9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2F6C7-BF66-4D6A-A066-00DA96D9A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FA1D2-8C29-426F-A175-1DB2C6B9F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8A8F0-4C04-47AF-BA87-53989C4A1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FB3-AD14-4C71-9CF6-2C8FC25D0AC4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790F1-0D8A-49BC-A4D7-8D484AB8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0160F-5A8E-4A4B-A47F-2FFA134F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357B-E6B6-487F-872A-740B5167C103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C0C342-7499-4ED8-9CC5-B92AD1162846}"/>
              </a:ext>
            </a:extLst>
          </p:cNvPr>
          <p:cNvGrpSpPr/>
          <p:nvPr userDrawn="1"/>
        </p:nvGrpSpPr>
        <p:grpSpPr>
          <a:xfrm>
            <a:off x="-391016" y="4757946"/>
            <a:ext cx="12631055" cy="2386198"/>
            <a:chOff x="-391016" y="4757946"/>
            <a:chExt cx="12631055" cy="23861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8586A8-88B5-4A2D-AAF5-1ED4D830AD83}"/>
                </a:ext>
              </a:extLst>
            </p:cNvPr>
            <p:cNvSpPr/>
            <p:nvPr/>
          </p:nvSpPr>
          <p:spPr>
            <a:xfrm>
              <a:off x="-391016" y="6222761"/>
              <a:ext cx="12631055" cy="82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CC1D0892-5F4D-4E8A-8CC9-C2BBC49A21C8}"/>
                </a:ext>
              </a:extLst>
            </p:cNvPr>
            <p:cNvSpPr/>
            <p:nvPr/>
          </p:nvSpPr>
          <p:spPr>
            <a:xfrm flipH="1">
              <a:off x="7745310" y="4952687"/>
              <a:ext cx="4494729" cy="1278755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9869A7-4F0F-495E-BFC7-A62ABABDD8E5}"/>
                </a:ext>
              </a:extLst>
            </p:cNvPr>
            <p:cNvSpPr txBox="1"/>
            <p:nvPr/>
          </p:nvSpPr>
          <p:spPr>
            <a:xfrm>
              <a:off x="62051" y="6426183"/>
              <a:ext cx="8039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lleyn Regular" panose="02000000000000000000" pitchFamily="50" charset="0"/>
                </a:rPr>
                <a:t>Valuing </a:t>
              </a:r>
              <a:r>
                <a:rPr lang="en-US" sz="1200" b="1" dirty="0" err="1">
                  <a:latin typeface="Alleyn Regular" panose="02000000000000000000" pitchFamily="50" charset="0"/>
                </a:rPr>
                <a:t>neighbourliness</a:t>
              </a:r>
              <a:r>
                <a:rPr lang="en-US" sz="1200" b="1" dirty="0">
                  <a:latin typeface="Alleyn Regular" panose="02000000000000000000" pitchFamily="50" charset="0"/>
                </a:rPr>
                <a:t>, inclusivity, community, resilience and being proactive to reduce crime or the fear of crime in our communities     #letsstayconnected</a:t>
              </a:r>
              <a:endParaRPr lang="en-GB" sz="1200" b="1" dirty="0">
                <a:latin typeface="Alleyn Regular" panose="02000000000000000000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0762AC-E8DD-4D1E-A804-C1ED9DA2AC02}"/>
                </a:ext>
              </a:extLst>
            </p:cNvPr>
            <p:cNvSpPr txBox="1"/>
            <p:nvPr/>
          </p:nvSpPr>
          <p:spPr>
            <a:xfrm>
              <a:off x="9172135" y="6266981"/>
              <a:ext cx="301986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i="1" dirty="0"/>
                <a:t>Neighbourhood Watch Network is a Charitable Incorporated Organisation (CIO) registered in England and Wales, no: 1173349</a:t>
              </a:r>
              <a:endParaRPr lang="en-GB" sz="1050" dirty="0"/>
            </a:p>
            <a:p>
              <a:pPr algn="ctr"/>
              <a:endParaRPr lang="en-GB" dirty="0"/>
            </a:p>
          </p:txBody>
        </p:sp>
        <p:pic>
          <p:nvPicPr>
            <p:cNvPr id="13" name="Picture 12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E3885334-BB9D-4C97-AC91-C7B09A58E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57" y="4757946"/>
              <a:ext cx="1428701" cy="1429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144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7C50-DE93-48D3-970F-3E3C1871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2BCE8-282F-45B2-B31B-B2AC9CA41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8B9C7-875B-4619-99F0-07C1BF1D2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66DAFB-6B6D-4CB7-99EA-9786C0178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2E1FBE-91F7-4B12-906E-B0ECA7831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33A25-8F53-4227-90FB-A5D82866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FB3-AD14-4C71-9CF6-2C8FC25D0AC4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081659-57BD-4CE5-B922-A0A544B1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7DA1DB-91FA-495E-818E-2F5AB948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357B-E6B6-487F-872A-740B5167C103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3C7D14-2DD5-42A2-BCD6-C0D8490CDB01}"/>
              </a:ext>
            </a:extLst>
          </p:cNvPr>
          <p:cNvGrpSpPr/>
          <p:nvPr userDrawn="1"/>
        </p:nvGrpSpPr>
        <p:grpSpPr>
          <a:xfrm>
            <a:off x="-391016" y="4757946"/>
            <a:ext cx="12631055" cy="2386198"/>
            <a:chOff x="-391016" y="4757946"/>
            <a:chExt cx="12631055" cy="23861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B59CB0-24B5-4E02-84CC-D6787DFB54BB}"/>
                </a:ext>
              </a:extLst>
            </p:cNvPr>
            <p:cNvSpPr/>
            <p:nvPr/>
          </p:nvSpPr>
          <p:spPr>
            <a:xfrm>
              <a:off x="-391016" y="6222761"/>
              <a:ext cx="12631055" cy="82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7BC2C69F-5E73-447B-96F1-030842788300}"/>
                </a:ext>
              </a:extLst>
            </p:cNvPr>
            <p:cNvSpPr/>
            <p:nvPr/>
          </p:nvSpPr>
          <p:spPr>
            <a:xfrm flipH="1">
              <a:off x="7745310" y="4952687"/>
              <a:ext cx="4494729" cy="1278755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DB1EF3-6163-4310-8ED4-988BB097D60E}"/>
                </a:ext>
              </a:extLst>
            </p:cNvPr>
            <p:cNvSpPr txBox="1"/>
            <p:nvPr/>
          </p:nvSpPr>
          <p:spPr>
            <a:xfrm>
              <a:off x="205287" y="6285283"/>
              <a:ext cx="8039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lleyn Regular" panose="02000000000000000000" pitchFamily="50" charset="0"/>
                </a:rPr>
                <a:t>Valuing </a:t>
              </a:r>
              <a:r>
                <a:rPr lang="en-US" sz="1200" b="1" dirty="0" err="1">
                  <a:latin typeface="Alleyn Regular" panose="02000000000000000000" pitchFamily="50" charset="0"/>
                </a:rPr>
                <a:t>neighbourliness</a:t>
              </a:r>
              <a:r>
                <a:rPr lang="en-US" sz="1200" b="1" dirty="0">
                  <a:latin typeface="Alleyn Regular" panose="02000000000000000000" pitchFamily="50" charset="0"/>
                </a:rPr>
                <a:t>, inclusivity, community, resilience and being proactive to reduce crime or the fear of crime in our communities     #letsstayconnected</a:t>
              </a:r>
              <a:endParaRPr lang="en-GB" sz="1200" b="1" dirty="0">
                <a:latin typeface="Alleyn Regular" panose="02000000000000000000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4F9917-3929-4EA3-A7AE-CB5A6FB7BD9C}"/>
                </a:ext>
              </a:extLst>
            </p:cNvPr>
            <p:cNvSpPr txBox="1"/>
            <p:nvPr/>
          </p:nvSpPr>
          <p:spPr>
            <a:xfrm>
              <a:off x="9172135" y="6266981"/>
              <a:ext cx="301986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i="1" dirty="0"/>
                <a:t>Neighbourhood Watch Network is a Charitable Incorporated Organisation (CIO) registered in England and Wales, no: 1173349</a:t>
              </a:r>
              <a:endParaRPr lang="en-GB" sz="1050" dirty="0"/>
            </a:p>
            <a:p>
              <a:pPr algn="ctr"/>
              <a:endParaRPr lang="en-GB" dirty="0"/>
            </a:p>
          </p:txBody>
        </p:sp>
        <p:pic>
          <p:nvPicPr>
            <p:cNvPr id="15" name="Picture 14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2AEA78D6-2928-4D43-9DD5-AB719AECA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57" y="4757946"/>
              <a:ext cx="1428701" cy="1429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77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BC955-9353-46A2-9692-7BA6E6BA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1F0B6-1406-4A6D-92F6-788CB638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FB3-AD14-4C71-9CF6-2C8FC25D0AC4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0CDA7-9D92-4703-ADED-F9982A05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5A848-71C4-4702-9503-54DE8F06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357B-E6B6-487F-872A-740B5167C103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8D9E97-20A0-49AF-921D-D24E9EA79FDE}"/>
              </a:ext>
            </a:extLst>
          </p:cNvPr>
          <p:cNvGrpSpPr/>
          <p:nvPr userDrawn="1"/>
        </p:nvGrpSpPr>
        <p:grpSpPr>
          <a:xfrm>
            <a:off x="-391016" y="4757946"/>
            <a:ext cx="12631055" cy="2386198"/>
            <a:chOff x="-391016" y="4757946"/>
            <a:chExt cx="12631055" cy="23861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C17E52F-B91A-41B6-A515-771D98676FAA}"/>
                </a:ext>
              </a:extLst>
            </p:cNvPr>
            <p:cNvSpPr/>
            <p:nvPr/>
          </p:nvSpPr>
          <p:spPr>
            <a:xfrm>
              <a:off x="-391016" y="6222761"/>
              <a:ext cx="12631055" cy="82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AD1F469B-363B-40A2-83CB-01B585F327D0}"/>
                </a:ext>
              </a:extLst>
            </p:cNvPr>
            <p:cNvSpPr/>
            <p:nvPr/>
          </p:nvSpPr>
          <p:spPr>
            <a:xfrm flipH="1">
              <a:off x="7745310" y="4952687"/>
              <a:ext cx="4494729" cy="1278755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B749B2-7F56-4204-8F82-1ECCEB0E208D}"/>
                </a:ext>
              </a:extLst>
            </p:cNvPr>
            <p:cNvSpPr txBox="1"/>
            <p:nvPr/>
          </p:nvSpPr>
          <p:spPr>
            <a:xfrm>
              <a:off x="205287" y="6285283"/>
              <a:ext cx="8039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lleyn Regular" panose="02000000000000000000" pitchFamily="50" charset="0"/>
                </a:rPr>
                <a:t>Valuing </a:t>
              </a:r>
              <a:r>
                <a:rPr lang="en-US" sz="1200" b="1" dirty="0" err="1">
                  <a:latin typeface="Alleyn Regular" panose="02000000000000000000" pitchFamily="50" charset="0"/>
                </a:rPr>
                <a:t>neighbourliness</a:t>
              </a:r>
              <a:r>
                <a:rPr lang="en-US" sz="1200" b="1" dirty="0">
                  <a:latin typeface="Alleyn Regular" panose="02000000000000000000" pitchFamily="50" charset="0"/>
                </a:rPr>
                <a:t>, inclusivity, community, resilience and being proactive to reduce crime or the fear of crime in our communities     #letsstayconnected</a:t>
              </a:r>
              <a:endParaRPr lang="en-GB" sz="1200" b="1" dirty="0">
                <a:latin typeface="Alleyn Regular" panose="02000000000000000000" pitchFamily="50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02584F-E22D-482C-B8E4-6500B7B153DE}"/>
                </a:ext>
              </a:extLst>
            </p:cNvPr>
            <p:cNvSpPr txBox="1"/>
            <p:nvPr/>
          </p:nvSpPr>
          <p:spPr>
            <a:xfrm>
              <a:off x="9172135" y="6266981"/>
              <a:ext cx="301986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i="1" dirty="0"/>
                <a:t>Neighbourhood Watch Network is a Charitable Incorporated Organisation (CIO) registered in England and Wales, no: 1173349</a:t>
              </a:r>
              <a:endParaRPr lang="en-GB" sz="1050" dirty="0"/>
            </a:p>
            <a:p>
              <a:pPr algn="ctr"/>
              <a:endParaRPr lang="en-GB" dirty="0"/>
            </a:p>
          </p:txBody>
        </p:sp>
        <p:pic>
          <p:nvPicPr>
            <p:cNvPr id="11" name="Picture 10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F656E06D-2879-4937-9069-622826786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57" y="4757946"/>
              <a:ext cx="1428701" cy="1429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19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97AEB7-886F-4EFB-BE79-840C41C3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FB3-AD14-4C71-9CF6-2C8FC25D0AC4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205DD0-84EB-40B5-BAA3-7FCFDCE7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CE2F-8919-42C4-8527-32135C09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357B-E6B6-487F-872A-740B5167C103}" type="slidenum">
              <a:rPr lang="en-GB" smtClean="0"/>
              <a:t>‹#›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A37BD2-207B-41E3-A6FD-5A652A438201}"/>
              </a:ext>
            </a:extLst>
          </p:cNvPr>
          <p:cNvGrpSpPr/>
          <p:nvPr userDrawn="1"/>
        </p:nvGrpSpPr>
        <p:grpSpPr>
          <a:xfrm>
            <a:off x="-391016" y="4757946"/>
            <a:ext cx="12631055" cy="2386198"/>
            <a:chOff x="-391016" y="4757946"/>
            <a:chExt cx="12631055" cy="23861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21A080-DEEF-4CB7-ADD7-9282093762BC}"/>
                </a:ext>
              </a:extLst>
            </p:cNvPr>
            <p:cNvSpPr/>
            <p:nvPr/>
          </p:nvSpPr>
          <p:spPr>
            <a:xfrm>
              <a:off x="-391016" y="6222761"/>
              <a:ext cx="12631055" cy="82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57AC5D7-0330-41DB-B11C-2EE7F3E54451}"/>
                </a:ext>
              </a:extLst>
            </p:cNvPr>
            <p:cNvSpPr/>
            <p:nvPr/>
          </p:nvSpPr>
          <p:spPr>
            <a:xfrm flipH="1">
              <a:off x="7745310" y="4952687"/>
              <a:ext cx="4494729" cy="1278755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142717-7E4C-4BE1-B28A-8422D7E11516}"/>
                </a:ext>
              </a:extLst>
            </p:cNvPr>
            <p:cNvSpPr txBox="1"/>
            <p:nvPr/>
          </p:nvSpPr>
          <p:spPr>
            <a:xfrm>
              <a:off x="205287" y="6285283"/>
              <a:ext cx="8039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lleyn Regular" panose="02000000000000000000" pitchFamily="50" charset="0"/>
                </a:rPr>
                <a:t>Valuing </a:t>
              </a:r>
              <a:r>
                <a:rPr lang="en-US" sz="1200" b="1" dirty="0" err="1">
                  <a:latin typeface="Alleyn Regular" panose="02000000000000000000" pitchFamily="50" charset="0"/>
                </a:rPr>
                <a:t>neighbourliness</a:t>
              </a:r>
              <a:r>
                <a:rPr lang="en-US" sz="1200" b="1" dirty="0">
                  <a:latin typeface="Alleyn Regular" panose="02000000000000000000" pitchFamily="50" charset="0"/>
                </a:rPr>
                <a:t>, inclusivity, community, resilience and being proactive to reduce crime or the fear of crime in our communities     #letsstayconnected</a:t>
              </a:r>
              <a:endParaRPr lang="en-GB" sz="1200" b="1" dirty="0">
                <a:latin typeface="Alleyn Regular" panose="02000000000000000000" pitchFamily="5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15551C-EE07-4D1A-B762-CE27C8A6393F}"/>
                </a:ext>
              </a:extLst>
            </p:cNvPr>
            <p:cNvSpPr txBox="1"/>
            <p:nvPr/>
          </p:nvSpPr>
          <p:spPr>
            <a:xfrm>
              <a:off x="9172135" y="6266981"/>
              <a:ext cx="301986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i="1" dirty="0"/>
                <a:t>Neighbourhood Watch Network is a Charitable Incorporated Organisation (CIO) registered in England and Wales, no: 1173349</a:t>
              </a:r>
              <a:endParaRPr lang="en-GB" sz="1050" dirty="0"/>
            </a:p>
            <a:p>
              <a:pPr algn="ctr"/>
              <a:endParaRPr lang="en-GB" dirty="0"/>
            </a:p>
          </p:txBody>
        </p:sp>
        <p:pic>
          <p:nvPicPr>
            <p:cNvPr id="10" name="Picture 9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7F62E89E-0670-485B-80AA-FB4D0E8A5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57" y="4757946"/>
              <a:ext cx="1428701" cy="1429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829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0DFCA-6302-4EA9-8AF3-1A2168B7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6C8EF-78E5-4F69-9A4E-039EFF9A2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85D18-30C6-483E-8574-C9CA7A8DE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0AE77-D559-45AD-9CA0-D0E67730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FB3-AD14-4C71-9CF6-2C8FC25D0AC4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82C90-1B39-42A3-9F93-7BBECC06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2FCB7-9D4F-4797-80AF-7806D214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357B-E6B6-487F-872A-740B5167C103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D046AA-F407-4BE4-84D5-D19715FE5B92}"/>
              </a:ext>
            </a:extLst>
          </p:cNvPr>
          <p:cNvGrpSpPr/>
          <p:nvPr userDrawn="1"/>
        </p:nvGrpSpPr>
        <p:grpSpPr>
          <a:xfrm>
            <a:off x="-391016" y="4757946"/>
            <a:ext cx="12631055" cy="2386198"/>
            <a:chOff x="-391016" y="4757946"/>
            <a:chExt cx="12631055" cy="23861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0AEEA1-BE79-413D-A363-DD0C90EB1939}"/>
                </a:ext>
              </a:extLst>
            </p:cNvPr>
            <p:cNvSpPr/>
            <p:nvPr/>
          </p:nvSpPr>
          <p:spPr>
            <a:xfrm>
              <a:off x="-391016" y="6222761"/>
              <a:ext cx="12631055" cy="82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E73CF649-04A8-4432-A7C8-EE7F33E622D1}"/>
                </a:ext>
              </a:extLst>
            </p:cNvPr>
            <p:cNvSpPr/>
            <p:nvPr/>
          </p:nvSpPr>
          <p:spPr>
            <a:xfrm flipH="1">
              <a:off x="7745310" y="4952687"/>
              <a:ext cx="4494729" cy="1278755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0638CF-9D8F-4880-84AC-064C8E54AA7E}"/>
                </a:ext>
              </a:extLst>
            </p:cNvPr>
            <p:cNvSpPr txBox="1"/>
            <p:nvPr/>
          </p:nvSpPr>
          <p:spPr>
            <a:xfrm>
              <a:off x="205287" y="6285283"/>
              <a:ext cx="8039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lleyn Regular" panose="02000000000000000000" pitchFamily="50" charset="0"/>
                </a:rPr>
                <a:t>Valuing </a:t>
              </a:r>
              <a:r>
                <a:rPr lang="en-US" sz="1200" b="1" dirty="0" err="1">
                  <a:latin typeface="Alleyn Regular" panose="02000000000000000000" pitchFamily="50" charset="0"/>
                </a:rPr>
                <a:t>neighbourliness</a:t>
              </a:r>
              <a:r>
                <a:rPr lang="en-US" sz="1200" b="1" dirty="0">
                  <a:latin typeface="Alleyn Regular" panose="02000000000000000000" pitchFamily="50" charset="0"/>
                </a:rPr>
                <a:t>, inclusivity, community, resilience and being proactive to reduce crime or the fear of crime in our communities     #letsstayconnected</a:t>
              </a:r>
              <a:endParaRPr lang="en-GB" sz="1200" b="1" dirty="0">
                <a:latin typeface="Alleyn Regular" panose="02000000000000000000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03DD3F-4C79-4A30-9E5B-2BB72F941819}"/>
                </a:ext>
              </a:extLst>
            </p:cNvPr>
            <p:cNvSpPr txBox="1"/>
            <p:nvPr/>
          </p:nvSpPr>
          <p:spPr>
            <a:xfrm>
              <a:off x="9172135" y="6266981"/>
              <a:ext cx="301986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i="1" dirty="0"/>
                <a:t>Neighbourhood Watch Network is a Charitable Incorporated Organisation (CIO) registered in England and Wales, no: 1173349</a:t>
              </a:r>
              <a:endParaRPr lang="en-GB" sz="1050" dirty="0"/>
            </a:p>
            <a:p>
              <a:pPr algn="ctr"/>
              <a:endParaRPr lang="en-GB" dirty="0"/>
            </a:p>
          </p:txBody>
        </p:sp>
        <p:pic>
          <p:nvPicPr>
            <p:cNvPr id="13" name="Picture 12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E12002A3-5867-4528-B289-BAEEEFBEF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57" y="4757946"/>
              <a:ext cx="1428701" cy="1429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01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F3E3-1C33-4285-8374-822DF4F5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3E61D7-49A3-45FD-B832-11C750A44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96D60-4359-400A-905E-D9159B50C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5B519-2FE2-4842-B47F-FB06D836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FB3-AD14-4C71-9CF6-2C8FC25D0AC4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030FE-3F41-4F1D-BDFF-8196D4227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CF7DC-168A-4E27-AA25-07A44148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9357B-E6B6-487F-872A-740B5167C103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2C6E8E-EB08-4689-A4D0-70E340C8361E}"/>
              </a:ext>
            </a:extLst>
          </p:cNvPr>
          <p:cNvGrpSpPr/>
          <p:nvPr userDrawn="1"/>
        </p:nvGrpSpPr>
        <p:grpSpPr>
          <a:xfrm>
            <a:off x="-391016" y="4757946"/>
            <a:ext cx="12631055" cy="2386198"/>
            <a:chOff x="-391016" y="4757946"/>
            <a:chExt cx="12631055" cy="23861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636424-C071-4379-ACA5-DE612008AD60}"/>
                </a:ext>
              </a:extLst>
            </p:cNvPr>
            <p:cNvSpPr/>
            <p:nvPr/>
          </p:nvSpPr>
          <p:spPr>
            <a:xfrm>
              <a:off x="-391016" y="6222761"/>
              <a:ext cx="12631055" cy="82999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9C4CA022-C8F0-4B21-83FD-9CC69F877108}"/>
                </a:ext>
              </a:extLst>
            </p:cNvPr>
            <p:cNvSpPr/>
            <p:nvPr/>
          </p:nvSpPr>
          <p:spPr>
            <a:xfrm flipH="1">
              <a:off x="7745310" y="4952687"/>
              <a:ext cx="4494729" cy="1278755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6E298E-FE7E-4D77-BFC6-6789E46D46B5}"/>
                </a:ext>
              </a:extLst>
            </p:cNvPr>
            <p:cNvSpPr txBox="1"/>
            <p:nvPr/>
          </p:nvSpPr>
          <p:spPr>
            <a:xfrm>
              <a:off x="205287" y="6285283"/>
              <a:ext cx="80391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latin typeface="Alleyn Regular" panose="02000000000000000000" pitchFamily="50" charset="0"/>
                </a:rPr>
                <a:t>Valuing </a:t>
              </a:r>
              <a:r>
                <a:rPr lang="en-US" sz="1200" b="1" dirty="0" err="1">
                  <a:latin typeface="Alleyn Regular" panose="02000000000000000000" pitchFamily="50" charset="0"/>
                </a:rPr>
                <a:t>neighbourliness</a:t>
              </a:r>
              <a:r>
                <a:rPr lang="en-US" sz="1200" b="1" dirty="0">
                  <a:latin typeface="Alleyn Regular" panose="02000000000000000000" pitchFamily="50" charset="0"/>
                </a:rPr>
                <a:t>, inclusivity, community, resilience and being proactive to reduce crime or the fear of crime in our communities     #letsstayconnected</a:t>
              </a:r>
              <a:endParaRPr lang="en-GB" sz="1200" b="1" dirty="0">
                <a:latin typeface="Alleyn Regular" panose="02000000000000000000" pitchFamily="50" charset="0"/>
              </a:endParaRPr>
            </a:p>
            <a:p>
              <a:endParaRPr lang="en-GB" sz="1200" b="1" dirty="0">
                <a:latin typeface="Alleyn Regular" panose="02000000000000000000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660537-C448-4C85-98B1-ECB27E427773}"/>
                </a:ext>
              </a:extLst>
            </p:cNvPr>
            <p:cNvSpPr txBox="1"/>
            <p:nvPr/>
          </p:nvSpPr>
          <p:spPr>
            <a:xfrm>
              <a:off x="9172135" y="6266981"/>
              <a:ext cx="3019865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i="1" dirty="0"/>
                <a:t>Neighbourhood Watch Network is a Charitable Incorporated Organisation (CIO) registered in England and Wales, no: 1173349</a:t>
              </a:r>
              <a:endParaRPr lang="en-GB" sz="1050" dirty="0"/>
            </a:p>
            <a:p>
              <a:pPr algn="ctr"/>
              <a:endParaRPr lang="en-GB" dirty="0"/>
            </a:p>
          </p:txBody>
        </p:sp>
        <p:pic>
          <p:nvPicPr>
            <p:cNvPr id="13" name="Picture 12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350C8525-1830-4888-A78C-0B1988FE7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1957" y="4757946"/>
              <a:ext cx="1428701" cy="1429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20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B6BE6-E0B9-40C0-828A-7282867E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39E9B-349D-4613-A8AB-C18C05C6F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A47B2-D171-43CB-8430-10A36CA93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86FB3-AD14-4C71-9CF6-2C8FC25D0AC4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934F0-F18A-4CFB-8DFA-CF3421273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4457F-D1CC-40D5-A0A3-CE51D62D2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9357B-E6B6-487F-872A-740B5167C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02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lleyn Regular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lleyn Regular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lleyn Regular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lleyn Regular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leyn Regular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lleyn Regular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urwatch.org.uk/joi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6615B-D7B3-427C-9E58-C0FA092980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lleyn Regular" panose="02000000000000000000" pitchFamily="50" charset="0"/>
              </a:rPr>
              <a:t>Neighbourhood Watch</a:t>
            </a:r>
            <a:endParaRPr lang="en-GB" b="1" dirty="0">
              <a:latin typeface="Alleyn Regular" panose="020000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89B05-1AC3-4C79-8D9C-DE874A4D62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lleyn Regular" panose="02000000000000000000" pitchFamily="50" charset="0"/>
              </a:rPr>
              <a:t>A short guide of how to join in the movement</a:t>
            </a:r>
            <a:endParaRPr lang="en-GB" dirty="0">
              <a:latin typeface="Alleyn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85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FFF2-AF42-4420-974F-F22315AB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Member Admin Area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D2D304-CF36-48F5-858E-CCD1FCAB37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051" t="11049" r="3182" b="7006"/>
          <a:stretch/>
        </p:blipFill>
        <p:spPr>
          <a:xfrm>
            <a:off x="865496" y="1873155"/>
            <a:ext cx="7489192" cy="368148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CC3911F-F175-4BBE-AAE9-858905920E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62113" y="1590876"/>
            <a:ext cx="2578290" cy="2721817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This is your member area.</a:t>
            </a:r>
          </a:p>
          <a:p>
            <a:pPr marL="0" indent="0" algn="ctr">
              <a:buNone/>
            </a:pPr>
            <a:r>
              <a:rPr lang="en-US" sz="2400" dirty="0"/>
              <a:t>Click on </a:t>
            </a:r>
            <a:r>
              <a:rPr lang="en-US" sz="2400" b="1" dirty="0"/>
              <a:t>SCHEME ADMIN </a:t>
            </a:r>
            <a:r>
              <a:rPr lang="en-US" sz="2400" dirty="0"/>
              <a:t>to join or start a scheme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7188E8-1621-41DE-A90A-94EB7409F7D7}"/>
              </a:ext>
            </a:extLst>
          </p:cNvPr>
          <p:cNvSpPr/>
          <p:nvPr/>
        </p:nvSpPr>
        <p:spPr>
          <a:xfrm>
            <a:off x="1733266" y="4749420"/>
            <a:ext cx="1078173" cy="409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FB2D5B-2057-4F6F-8E5C-B3DB09A8F6EA}"/>
              </a:ext>
            </a:extLst>
          </p:cNvPr>
          <p:cNvCxnSpPr/>
          <p:nvPr/>
        </p:nvCxnSpPr>
        <p:spPr>
          <a:xfrm flipH="1" flipV="1">
            <a:off x="5254388" y="2415654"/>
            <a:ext cx="3807725" cy="7506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13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2E6393-763B-442A-9473-317DAF13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Joining or create a scheme</a:t>
            </a:r>
            <a:endParaRPr lang="en-GB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3B7F42-E01C-4A83-A63B-4810F8525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09" r="3211" b="6461"/>
          <a:stretch/>
        </p:blipFill>
        <p:spPr>
          <a:xfrm>
            <a:off x="838200" y="2033516"/>
            <a:ext cx="7490951" cy="363030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1E9805-3A01-44B9-B8F2-869803ED4C0E}"/>
              </a:ext>
            </a:extLst>
          </p:cNvPr>
          <p:cNvSpPr txBox="1"/>
          <p:nvPr/>
        </p:nvSpPr>
        <p:spPr>
          <a:xfrm>
            <a:off x="8911988" y="1219395"/>
            <a:ext cx="2320119" cy="175432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here to see a list of local schemes in your area – select scheme that you want to join and click</a:t>
            </a:r>
            <a:r>
              <a:rPr lang="en-US" b="1" dirty="0"/>
              <a:t> APPLY TO JOIN SCHEME</a:t>
            </a:r>
            <a:endParaRPr lang="en-GB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AF20DA-A8C6-4C17-9749-BCD863E9C1F0}"/>
              </a:ext>
            </a:extLst>
          </p:cNvPr>
          <p:cNvCxnSpPr/>
          <p:nvPr/>
        </p:nvCxnSpPr>
        <p:spPr>
          <a:xfrm flipH="1">
            <a:off x="3589361" y="2557018"/>
            <a:ext cx="5322627" cy="2328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62F460-4582-4037-9F99-F55A07BAC8FA}"/>
              </a:ext>
            </a:extLst>
          </p:cNvPr>
          <p:cNvSpPr txBox="1"/>
          <p:nvPr/>
        </p:nvSpPr>
        <p:spPr>
          <a:xfrm>
            <a:off x="8911989" y="3391453"/>
            <a:ext cx="2320118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Scroll down to start a scheme.  At bottom click on </a:t>
            </a:r>
            <a:r>
              <a:rPr lang="en-US" b="1" dirty="0"/>
              <a:t>click here to start a new scheme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0208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2235-1AA2-4EBC-AE8D-F89F7118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Starting a new scheme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05945A-AFBE-4065-A848-FF3713936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9" t="10424" r="1977" b="6461"/>
          <a:stretch/>
        </p:blipFill>
        <p:spPr>
          <a:xfrm>
            <a:off x="838200" y="2033516"/>
            <a:ext cx="7328847" cy="361665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EB376A-FDC0-4F91-A36E-A72999A42851}"/>
              </a:ext>
            </a:extLst>
          </p:cNvPr>
          <p:cNvSpPr txBox="1"/>
          <p:nvPr/>
        </p:nvSpPr>
        <p:spPr>
          <a:xfrm>
            <a:off x="8625385" y="2801155"/>
            <a:ext cx="2579427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Insert Scheme Name – Road or area plus postcode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10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79D4E-77F4-4C30-8C10-B99B77C6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your scheme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E0677C-EE96-4926-9439-53927297D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58" t="9045" r="2330" b="7361"/>
          <a:stretch/>
        </p:blipFill>
        <p:spPr>
          <a:xfrm>
            <a:off x="838200" y="1690688"/>
            <a:ext cx="7260609" cy="36576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57F0D2-708E-447A-9D5A-52643EB2011C}"/>
              </a:ext>
            </a:extLst>
          </p:cNvPr>
          <p:cNvSpPr txBox="1"/>
          <p:nvPr/>
        </p:nvSpPr>
        <p:spPr>
          <a:xfrm>
            <a:off x="5281684" y="3454661"/>
            <a:ext cx="3862316" cy="2308324"/>
          </a:xfrm>
          <a:prstGeom prst="rect">
            <a:avLst/>
          </a:prstGeom>
          <a:solidFill>
            <a:schemeClr val="bg2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on the dotted box to start your mapping of your scheme. Click where you want to start and drag the curser to the next point to draw a box/shape that reflects your scheme area.  Only cover the area that your scheme is in, if you only do one side of the road, then only select that one side.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4C205-14DD-4BE1-9B5A-14B5CD4BB60A}"/>
              </a:ext>
            </a:extLst>
          </p:cNvPr>
          <p:cNvSpPr txBox="1"/>
          <p:nvPr/>
        </p:nvSpPr>
        <p:spPr>
          <a:xfrm>
            <a:off x="8270544" y="1303496"/>
            <a:ext cx="33164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Mapping your scheme means that users will be able to find your scheme using their postcode and your scheme will show on our website.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88C56B-0A8D-4C4A-A4C0-6854D200EAB9}"/>
              </a:ext>
            </a:extLst>
          </p:cNvPr>
          <p:cNvCxnSpPr/>
          <p:nvPr/>
        </p:nvCxnSpPr>
        <p:spPr>
          <a:xfrm flipH="1" flipV="1">
            <a:off x="1719618" y="3248167"/>
            <a:ext cx="3562066" cy="655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67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1962-DBFE-473B-9681-2C91BAA0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Complete scheme registration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B43BBA-165B-4665-9173-85FC2D9B1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7" t="7913" r="5856" b="7402"/>
          <a:stretch/>
        </p:blipFill>
        <p:spPr>
          <a:xfrm>
            <a:off x="996286" y="1690688"/>
            <a:ext cx="7055893" cy="3684897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7FD63-3DB2-49C9-958C-DD3A0DC2AF4F}"/>
              </a:ext>
            </a:extLst>
          </p:cNvPr>
          <p:cNvSpPr txBox="1"/>
          <p:nvPr/>
        </p:nvSpPr>
        <p:spPr>
          <a:xfrm>
            <a:off x="8461612" y="1690688"/>
            <a:ext cx="2579427" cy="1200329"/>
          </a:xfrm>
          <a:prstGeom prst="rect">
            <a:avLst/>
          </a:prstGeom>
          <a:noFill/>
          <a:ln w="2540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Complete the fields, add a scheme description about the scheme, not about you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39273F-87AE-41A5-BA01-888EF8A6B7D6}"/>
              </a:ext>
            </a:extLst>
          </p:cNvPr>
          <p:cNvCxnSpPr/>
          <p:nvPr/>
        </p:nvCxnSpPr>
        <p:spPr>
          <a:xfrm flipH="1">
            <a:off x="4599296" y="2074460"/>
            <a:ext cx="3862316" cy="23610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813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1DCE-B7F2-407D-99B0-4E8C903D0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Information about the coordinator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349384-3C7D-4136-96F2-E5091AC4B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63" t="8542" r="4622" b="8656"/>
          <a:stretch/>
        </p:blipFill>
        <p:spPr>
          <a:xfrm>
            <a:off x="982639" y="1883392"/>
            <a:ext cx="7028597" cy="3603010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664646-7750-4134-9017-911F7AF8B40F}"/>
              </a:ext>
            </a:extLst>
          </p:cNvPr>
          <p:cNvSpPr txBox="1"/>
          <p:nvPr/>
        </p:nvSpPr>
        <p:spPr>
          <a:xfrm>
            <a:off x="8588990" y="2690336"/>
            <a:ext cx="2620371" cy="1477328"/>
          </a:xfrm>
          <a:prstGeom prst="rect">
            <a:avLst/>
          </a:prstGeom>
          <a:noFill/>
          <a:ln w="2540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where you fill in about the coordinator.  You can also choose not to have these details shown to the public.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787DCD-CD07-438A-AB08-C81DDCF631EA}"/>
              </a:ext>
            </a:extLst>
          </p:cNvPr>
          <p:cNvCxnSpPr/>
          <p:nvPr/>
        </p:nvCxnSpPr>
        <p:spPr>
          <a:xfrm flipH="1">
            <a:off x="3875964" y="3302758"/>
            <a:ext cx="4713026" cy="1405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C3E038-FF38-40D1-93C3-F5603BEA0826}"/>
              </a:ext>
            </a:extLst>
          </p:cNvPr>
          <p:cNvSpPr txBox="1"/>
          <p:nvPr/>
        </p:nvSpPr>
        <p:spPr>
          <a:xfrm>
            <a:off x="4722125" y="4708478"/>
            <a:ext cx="2251881" cy="646331"/>
          </a:xfrm>
          <a:prstGeom prst="rect">
            <a:avLst/>
          </a:prstGeom>
          <a:solidFill>
            <a:schemeClr val="bg2"/>
          </a:solidFill>
          <a:ln w="2540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Once completed click on </a:t>
            </a:r>
            <a:r>
              <a:rPr lang="en-US" b="1" dirty="0"/>
              <a:t>CREATE SCHEME</a:t>
            </a:r>
            <a:endParaRPr lang="en-GB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0060FB-98EE-441D-9E5D-FA7572504620}"/>
              </a:ext>
            </a:extLst>
          </p:cNvPr>
          <p:cNvCxnSpPr>
            <a:stCxn id="8" idx="1"/>
          </p:cNvCxnSpPr>
          <p:nvPr/>
        </p:nvCxnSpPr>
        <p:spPr>
          <a:xfrm flipH="1">
            <a:off x="2961564" y="5031644"/>
            <a:ext cx="1760561" cy="323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704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1EB0-C478-46B3-9F62-339AEA60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Joining and adding a scheme is now complete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5FBDE-9F5B-4C9F-B891-2D8F3DB77B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6645" r="-1" b="-1"/>
          <a:stretch/>
        </p:blipFill>
        <p:spPr>
          <a:xfrm>
            <a:off x="838200" y="1831803"/>
            <a:ext cx="8823907" cy="3640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736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EC15-2A53-45C3-BB91-E6044E41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Neighbourhood Watch?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90F0A-CD40-49F3-A778-4E941E4F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Neighbourhood Watch is the largest Crime Prevention volunteer organization in England and Wales, with over 2.3m members.</a:t>
            </a:r>
          </a:p>
          <a:p>
            <a:r>
              <a:rPr lang="en-US" dirty="0"/>
              <a:t>We work within our local communities to increase the value of </a:t>
            </a:r>
            <a:r>
              <a:rPr lang="en-US" dirty="0" err="1"/>
              <a:t>neighbourliness</a:t>
            </a:r>
            <a:r>
              <a:rPr lang="en-US" dirty="0"/>
              <a:t>, community and resilience</a:t>
            </a:r>
          </a:p>
          <a:p>
            <a:r>
              <a:rPr lang="en-US" dirty="0"/>
              <a:t>We help reduce crime and the fear of crime by providing crime prevention advice and acting upon it.</a:t>
            </a:r>
          </a:p>
          <a:p>
            <a:r>
              <a:rPr lang="en-US" dirty="0"/>
              <a:t>We work in partnership with policing, councils </a:t>
            </a:r>
            <a:r>
              <a:rPr lang="en-GB" dirty="0"/>
              <a:t>and           community groups to achieve our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1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26A5-635C-449E-93EC-F3B1274A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the basic roles?</a:t>
            </a:r>
            <a:r>
              <a:rPr lang="en-US" dirty="0"/>
              <a:t>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92A76-8C1A-414C-BB39-2EDE7C3EF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Individual member</a:t>
            </a:r>
          </a:p>
          <a:p>
            <a:pPr lvl="1"/>
            <a:r>
              <a:rPr lang="en-US" dirty="0"/>
              <a:t>receive updates and newsletters via our messaging service</a:t>
            </a:r>
          </a:p>
          <a:p>
            <a:r>
              <a:rPr lang="en-US" b="1" dirty="0"/>
              <a:t>Member of an existing scheme</a:t>
            </a:r>
          </a:p>
          <a:p>
            <a:pPr lvl="1"/>
            <a:r>
              <a:rPr lang="en-US" dirty="0"/>
              <a:t>feel part of the community by joining other </a:t>
            </a:r>
            <a:r>
              <a:rPr lang="en-US" dirty="0" err="1"/>
              <a:t>neighbours</a:t>
            </a:r>
            <a:r>
              <a:rPr lang="en-US" dirty="0"/>
              <a:t> for a common objective</a:t>
            </a:r>
          </a:p>
          <a:p>
            <a:r>
              <a:rPr lang="en-US" b="1" dirty="0"/>
              <a:t>Coordinator - Start a scheme 	</a:t>
            </a:r>
          </a:p>
          <a:p>
            <a:pPr lvl="1"/>
            <a:r>
              <a:rPr lang="en-US" dirty="0"/>
              <a:t>bring your </a:t>
            </a:r>
            <a:r>
              <a:rPr lang="en-US" dirty="0" err="1"/>
              <a:t>neighbours</a:t>
            </a:r>
            <a:r>
              <a:rPr lang="en-US" dirty="0"/>
              <a:t> together</a:t>
            </a:r>
          </a:p>
          <a:p>
            <a:pPr lvl="1"/>
            <a:r>
              <a:rPr lang="en-US" dirty="0"/>
              <a:t>build and strengthen your community</a:t>
            </a:r>
          </a:p>
          <a:p>
            <a:pPr lvl="1"/>
            <a:r>
              <a:rPr lang="en-US" dirty="0"/>
              <a:t>make your community more resilient</a:t>
            </a:r>
          </a:p>
          <a:p>
            <a:pPr lvl="1"/>
            <a:r>
              <a:rPr lang="en-US" dirty="0"/>
              <a:t>Liaises with 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422553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0F20-0866-43C8-8EDB-71453106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The joining process</a:t>
            </a:r>
            <a:endParaRPr lang="en-GB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019424-3839-4CFF-BDB8-2F51735178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10801"/>
              </p:ext>
            </p:extLst>
          </p:nvPr>
        </p:nvGraphicFramePr>
        <p:xfrm>
          <a:off x="838200" y="1825625"/>
          <a:ext cx="7978254" cy="389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236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78D0-7FAE-497F-8CF7-2EA532E1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Joining up through OurWatch website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1C50A-1FF1-4EF4-8FE8-F814C80EE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https://www.ourwatch.org.uk/join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8AD53-34F5-476A-A48F-A51050666A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88" b="5302"/>
          <a:stretch/>
        </p:blipFill>
        <p:spPr>
          <a:xfrm>
            <a:off x="838200" y="2505716"/>
            <a:ext cx="7759090" cy="3280936"/>
          </a:xfrm>
          <a:prstGeom prst="rect">
            <a:avLst/>
          </a:prstGeom>
          <a:ln w="25400">
            <a:solidFill>
              <a:schemeClr val="dk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864A74-17EA-4748-AED0-0AC66D8DA095}"/>
              </a:ext>
            </a:extLst>
          </p:cNvPr>
          <p:cNvSpPr txBox="1"/>
          <p:nvPr/>
        </p:nvSpPr>
        <p:spPr>
          <a:xfrm>
            <a:off x="8830101" y="2797791"/>
            <a:ext cx="2523699" cy="1477328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Scroll down page and complete the fields, agree the privacy policy and then click to say you are not a robot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DCC4A4-2960-4822-8DD4-FE97338F4C30}"/>
              </a:ext>
            </a:extLst>
          </p:cNvPr>
          <p:cNvCxnSpPr>
            <a:stCxn id="6" idx="1"/>
          </p:cNvCxnSpPr>
          <p:nvPr/>
        </p:nvCxnSpPr>
        <p:spPr>
          <a:xfrm flipH="1">
            <a:off x="3985146" y="3536455"/>
            <a:ext cx="4844955" cy="5988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9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653F9-2BEF-424B-B574-0DD883923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7875"/>
          </a:xfrm>
        </p:spPr>
        <p:txBody>
          <a:bodyPr/>
          <a:lstStyle/>
          <a:p>
            <a:r>
              <a:rPr lang="en-US" b="1" dirty="0"/>
              <a:t>Complete 1</a:t>
            </a:r>
            <a:r>
              <a:rPr lang="en-US" b="1" baseline="30000" dirty="0"/>
              <a:t>st</a:t>
            </a:r>
            <a:r>
              <a:rPr lang="en-US" b="1" dirty="0"/>
              <a:t> stage</a:t>
            </a:r>
            <a:endParaRPr lang="en-GB" b="1" dirty="0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6BD3FD-E2DD-462A-91DF-368C6B032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1"/>
          <a:stretch/>
        </p:blipFill>
        <p:spPr>
          <a:xfrm>
            <a:off x="9612351" y="1512182"/>
            <a:ext cx="2129933" cy="312805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1E6302-A70C-44E7-979C-8B0DF233C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90" r="4963" b="7640"/>
          <a:stretch/>
        </p:blipFill>
        <p:spPr>
          <a:xfrm>
            <a:off x="838200" y="1403000"/>
            <a:ext cx="8283153" cy="40519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82CA01-5155-43FC-BF68-47CA648217D0}"/>
              </a:ext>
            </a:extLst>
          </p:cNvPr>
          <p:cNvSpPr/>
          <p:nvPr/>
        </p:nvSpPr>
        <p:spPr>
          <a:xfrm>
            <a:off x="2142698" y="4244454"/>
            <a:ext cx="2224585" cy="191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61A19-18C7-4718-896C-F27CAAD8B059}"/>
              </a:ext>
            </a:extLst>
          </p:cNvPr>
          <p:cNvSpPr txBox="1"/>
          <p:nvPr/>
        </p:nvSpPr>
        <p:spPr>
          <a:xfrm>
            <a:off x="8911329" y="756669"/>
            <a:ext cx="3280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 will receive this email </a:t>
            </a:r>
          </a:p>
          <a:p>
            <a:pPr algn="ctr"/>
            <a:r>
              <a:rPr lang="en-US" b="1" dirty="0"/>
              <a:t>with the code to enter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1773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A47EE-B75B-4CEA-A108-31E466E49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Completing your registration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D2A5F4-5C33-46DD-8F81-DAC7B657B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14" r="27422" b="9283"/>
          <a:stretch/>
        </p:blipFill>
        <p:spPr>
          <a:xfrm>
            <a:off x="838200" y="1869744"/>
            <a:ext cx="5617191" cy="360300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9E037B-D3F5-4D14-9955-AAC2CFE3B36A}"/>
              </a:ext>
            </a:extLst>
          </p:cNvPr>
          <p:cNvSpPr txBox="1"/>
          <p:nvPr/>
        </p:nvSpPr>
        <p:spPr>
          <a:xfrm>
            <a:off x="7847463" y="2943535"/>
            <a:ext cx="2975212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Complete the process by filling in the fields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E43F29-E619-4A48-8B16-D8299A261493}"/>
              </a:ext>
            </a:extLst>
          </p:cNvPr>
          <p:cNvCxnSpPr>
            <a:stCxn id="5" idx="1"/>
          </p:cNvCxnSpPr>
          <p:nvPr/>
        </p:nvCxnSpPr>
        <p:spPr>
          <a:xfrm flipH="1">
            <a:off x="4353636" y="3266701"/>
            <a:ext cx="3493827" cy="1155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83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BB9E2-40A4-4141-9B05-4965AC9E4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Registration complete – </a:t>
            </a:r>
            <a:br>
              <a:rPr lang="en-US" b="1" dirty="0"/>
            </a:br>
            <a:r>
              <a:rPr lang="en-US" b="1" dirty="0"/>
              <a:t>you are now a member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38D264-CAF2-4255-B4C8-574C307A5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483" r="2682" b="5833"/>
          <a:stretch/>
        </p:blipFill>
        <p:spPr>
          <a:xfrm>
            <a:off x="838200" y="2101756"/>
            <a:ext cx="7531894" cy="368489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74F1D5-6C50-40AF-8073-83C7E2BD4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0" t="35416" r="64403" b="6845"/>
          <a:stretch/>
        </p:blipFill>
        <p:spPr>
          <a:xfrm>
            <a:off x="8911988" y="1690688"/>
            <a:ext cx="2962334" cy="28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1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AEF3-75C6-4BEA-8A37-B4FEB331E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Choose your preferences to receive information</a:t>
            </a:r>
            <a:endParaRPr lang="en-GB" b="1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C16843-5F72-4FB7-86D1-086F0C2B1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11" r="5186" b="7242"/>
          <a:stretch/>
        </p:blipFill>
        <p:spPr>
          <a:xfrm>
            <a:off x="838200" y="1762339"/>
            <a:ext cx="7568821" cy="42574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5843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ighbourhood Watch Template June 2020" id="{94293298-E3A9-4D04-8F62-2F0CAB1F2886}" vid="{33568693-D15A-49BE-889F-A3E92AB3180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D04547551624B846D21AB5BEFB30D" ma:contentTypeVersion="13" ma:contentTypeDescription="Create a new document." ma:contentTypeScope="" ma:versionID="f902e5b30bdb51e845e371738138489d">
  <xsd:schema xmlns:xsd="http://www.w3.org/2001/XMLSchema" xmlns:xs="http://www.w3.org/2001/XMLSchema" xmlns:p="http://schemas.microsoft.com/office/2006/metadata/properties" xmlns:ns2="e2b4769b-1392-4857-bf80-02d79cea6f97" xmlns:ns3="e5b2ecf0-566a-428b-ad9c-28fac7176d45" targetNamespace="http://schemas.microsoft.com/office/2006/metadata/properties" ma:root="true" ma:fieldsID="1b71ed6b510ec324194c7cafa8277228" ns2:_="" ns3:_="">
    <xsd:import namespace="e2b4769b-1392-4857-bf80-02d79cea6f97"/>
    <xsd:import namespace="e5b2ecf0-566a-428b-ad9c-28fac7176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4769b-1392-4857-bf80-02d79cea6f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2ecf0-566a-428b-ad9c-28fac7176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DA3670-4BEB-4612-A4B1-F8CD188ACCA3}"/>
</file>

<file path=customXml/itemProps2.xml><?xml version="1.0" encoding="utf-8"?>
<ds:datastoreItem xmlns:ds="http://schemas.openxmlformats.org/officeDocument/2006/customXml" ds:itemID="{72840EF0-7041-4C3A-9378-1BE6B4A102CD}"/>
</file>

<file path=customXml/itemProps3.xml><?xml version="1.0" encoding="utf-8"?>
<ds:datastoreItem xmlns:ds="http://schemas.openxmlformats.org/officeDocument/2006/customXml" ds:itemID="{CFC79F13-F223-462F-B940-D5188AAEB7D7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501</Words>
  <Application>Microsoft Office PowerPoint</Application>
  <PresentationFormat>Widescreen</PresentationFormat>
  <Paragraphs>52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Alleyn Regular</vt:lpstr>
      <vt:lpstr>Arial</vt:lpstr>
      <vt:lpstr>Calibri</vt:lpstr>
      <vt:lpstr>Office Theme</vt:lpstr>
      <vt:lpstr>Neighbourhood Watch</vt:lpstr>
      <vt:lpstr>What is Neighbourhood Watch?</vt:lpstr>
      <vt:lpstr>What are the basic roles? </vt:lpstr>
      <vt:lpstr>The joining process</vt:lpstr>
      <vt:lpstr>Joining up through OurWatch website</vt:lpstr>
      <vt:lpstr>Complete 1st stage</vt:lpstr>
      <vt:lpstr>Completing your registration</vt:lpstr>
      <vt:lpstr>Registration complete –  you are now a member</vt:lpstr>
      <vt:lpstr>Choose your preferences to receive information</vt:lpstr>
      <vt:lpstr>Member Admin Area</vt:lpstr>
      <vt:lpstr>Joining or create a scheme</vt:lpstr>
      <vt:lpstr>Starting a new scheme</vt:lpstr>
      <vt:lpstr>Mapping your scheme</vt:lpstr>
      <vt:lpstr>Complete scheme registration</vt:lpstr>
      <vt:lpstr>Information about the coordinator</vt:lpstr>
      <vt:lpstr>Joining and adding a scheme is now complete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Neighbourhood Watch</dc:title>
  <dc:creator>Cheryl Spruce</dc:creator>
  <cp:lastModifiedBy>Cheryl Spruce</cp:lastModifiedBy>
  <cp:revision>5</cp:revision>
  <dcterms:created xsi:type="dcterms:W3CDTF">2020-07-21T11:06:32Z</dcterms:created>
  <dcterms:modified xsi:type="dcterms:W3CDTF">2020-07-21T12:05:14Z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0x010100FC0D04547551624B846D21AB5BEFB30D</vt:lpwstr>
  </property>
</Properties>
</file>