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av" ContentType="audio/x-wav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16"/>
  </p:notesMasterIdLst>
  <p:sldIdLst>
    <p:sldId id="256" r:id="rId4"/>
    <p:sldId id="258" r:id="rId5"/>
    <p:sldId id="267" r:id="rId6"/>
    <p:sldId id="263" r:id="rId7"/>
    <p:sldId id="257" r:id="rId8"/>
    <p:sldId id="259" r:id="rId9"/>
    <p:sldId id="260" r:id="rId10"/>
    <p:sldId id="261" r:id="rId11"/>
    <p:sldId id="262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customXml" Target="../customXml/item3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1515F-E72B-4B4A-B16B-A981541DDBD5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A09C2-CD72-4AEE-8032-279C6AE4D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820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Increases sense of community</a:t>
            </a:r>
          </a:p>
          <a:p>
            <a:r>
              <a:rPr lang="en-US" dirty="0"/>
              <a:t>Increase in membership and/or engagement</a:t>
            </a:r>
          </a:p>
          <a:p>
            <a:r>
              <a:rPr lang="en-US" dirty="0"/>
              <a:t>Increase in awareness of crime issues in community</a:t>
            </a:r>
          </a:p>
          <a:p>
            <a:r>
              <a:rPr lang="en-US" dirty="0"/>
              <a:t>Better networking, raising community issues</a:t>
            </a:r>
          </a:p>
          <a:p>
            <a:r>
              <a:rPr lang="en-US" dirty="0"/>
              <a:t>Increase in knowledge of how to prevent/reduce crime</a:t>
            </a:r>
          </a:p>
          <a:p>
            <a:r>
              <a:rPr lang="en-US" dirty="0"/>
              <a:t>Reduces fear of crime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AA09C2-CD72-4AEE-8032-279C6AE4D48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970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2.wav"/><Relationship Id="rId4" Type="http://schemas.openxmlformats.org/officeDocument/2006/relationships/audio" Target="NUL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3A3D6-9A21-4AD4-A8E7-A8DFFEB066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61E6CB-A5AE-49DF-8289-867EE796A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1432393-1171-46CE-807F-01B55E95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165D42B0-4699-41BD-9B36-DFDF245F7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CDCAFB7-A69B-4946-A32C-22F9846D7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2DE19C8-96A0-4FC5-968E-DE22AE54B44C}"/>
              </a:ext>
            </a:extLst>
          </p:cNvPr>
          <p:cNvGrpSpPr/>
          <p:nvPr userDrawn="1"/>
        </p:nvGrpSpPr>
        <p:grpSpPr>
          <a:xfrm>
            <a:off x="-219528" y="4542538"/>
            <a:ext cx="12631055" cy="2386198"/>
            <a:chOff x="-391016" y="4757946"/>
            <a:chExt cx="12631055" cy="238619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8AD93C4-5B0A-425D-8820-86360F2988CB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971D5D6E-8B54-46D0-BF82-8B588E045591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9DA23DC-4687-43D5-BA0D-2D4133951D29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Supporting our values:</a:t>
              </a:r>
            </a:p>
            <a:p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 focused, resilient, proactive and trusted to reduce crime or the fear of crime in our communities, together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A63A856-F3EB-4A23-9F34-2FE7ED6154C0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8" name="Picture 17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5395B6CB-96D0-49F1-B387-527CCD797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11357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arrow.wav"/>
          </p:stSnd>
        </p:sndAc>
      </p:transition>
    </mc:Choice>
    <mc:Fallback xmlns="">
      <p:transition spd="slow">
        <p:sndAc>
          <p:stSnd>
            <p:snd r:embed="rId4" name="arrow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0A941-29A0-4C06-8318-7DFAF016D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14147A-1A17-44C3-BE13-54F7C324E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B97BB-2746-4AD8-8EB4-139A003D9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0CBEB-0FC4-4A9F-9E2A-13E49F936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AC5D6-62D5-4D76-B103-C1642451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F9B1C7-4490-4EC2-BFC2-A8CA3D03323F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CE92A5-4FC7-4ADF-91FA-3FBADCEEC699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6EB04932-1B59-4BC1-9F09-62EA65EB9D91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B5771B5-BE68-43F7-AB82-11D60FD60B6B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Supporting our values:</a:t>
              </a:r>
            </a:p>
            <a:p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 focused, resilient, proactive and trusted to reduce crime or the fear of crime in our communities, together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0238249-FF2F-472C-B69A-A6B6089FC737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2" name="Picture 11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EA979FF0-F5CE-4147-975F-AB428DF261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466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arrow.wav"/>
          </p:stSnd>
        </p:sndAc>
      </p:transition>
    </mc:Choice>
    <mc:Fallback xmlns="">
      <p:transition spd="slow">
        <p:sndAc>
          <p:stSnd>
            <p:snd r:embed="rId4" name="arrow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4463FB-049A-4D71-B6A9-B92DF085AE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292264-C10F-4858-98CE-72DDACF31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429B4-157D-4C67-A39F-3CCC5266F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1D59D-6272-4FBC-BED8-097BA5ED3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006B3-4FEB-477F-8942-3E8F5DCCF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C7E884-5635-4317-906E-88FFCC66171E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DF92F5A-F2B8-45F1-B263-BF81DE5CF0A2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6B86E903-599E-4786-8C69-CA46983ACF16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F1998DF-6A52-41CC-942E-43CFD60A1795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Supporting our values:</a:t>
              </a:r>
            </a:p>
            <a:p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 focused, resilient, proactive and trusted to reduce crime or the fear of crime in our communities, together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102CFE3-95DD-4673-8E80-AAA11DAF56E8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2" name="Picture 11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590179CC-4C7C-4700-923A-A2DECAE774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51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arrow.wav"/>
          </p:stSnd>
        </p:sndAc>
      </p:transition>
    </mc:Choice>
    <mc:Fallback xmlns="">
      <p:transition spd="slow">
        <p:sndAc>
          <p:stSnd>
            <p:snd r:embed="rId4" name="arrow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3A3D6-9A21-4AD4-A8E7-A8DFFEB066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61E6CB-A5AE-49DF-8289-867EE796A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1432393-1171-46CE-807F-01B55E95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165D42B0-4699-41BD-9B36-DFDF245F7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CDCAFB7-A69B-4946-A32C-22F9846D7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2DE19C8-96A0-4FC5-968E-DE22AE54B44C}"/>
              </a:ext>
            </a:extLst>
          </p:cNvPr>
          <p:cNvGrpSpPr/>
          <p:nvPr userDrawn="1"/>
        </p:nvGrpSpPr>
        <p:grpSpPr>
          <a:xfrm>
            <a:off x="-219528" y="4542538"/>
            <a:ext cx="12631055" cy="2386198"/>
            <a:chOff x="-391016" y="4757946"/>
            <a:chExt cx="12631055" cy="238619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8AD93C4-5B0A-425D-8820-86360F2988CB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971D5D6E-8B54-46D0-BF82-8B588E045591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9DA23DC-4687-43D5-BA0D-2D4133951D29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A63A856-F3EB-4A23-9F34-2FE7ED6154C0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8" name="Picture 17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5395B6CB-96D0-49F1-B387-527CCD797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0788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4473A-9C65-4CC3-8EA6-ABA0D7066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78D88-CFD4-4C43-A98C-1415D8A8D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5783F-C031-4DCF-BD1C-816C27CA5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83F44-B8FC-458E-A3C0-3D87C1A1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A2D7A-B903-4610-B3AD-01336F779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C13988A-3DD3-4E7E-A6AD-D3674FAECFA0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F200D13-96EA-49FC-AA61-D3E17B223F9A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A8557C79-E32D-42BF-9EE5-950A1D948D84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DB1AA97-003A-4CBF-8F70-446F616F1CA8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54D80B7-A97C-4AEB-BF32-969EEA7821C0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2" name="Picture 11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36F2C982-3021-4B27-80E1-E27DD9A67E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0196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97577-D8F4-4D21-8180-2EC54FB94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08C4B-068A-4552-A92F-DF3A66F2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CAACD-ADD6-4835-AB4C-7633B54A4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8955A-A818-4B46-8BD5-E31FCA3E6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4653E-791F-43A6-9F83-A2669C2FC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06FE86B-A2FA-4952-8F9E-4D71C09B379C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F3A68C3-3A04-4734-BB8B-A957772BB228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9ED1AC18-363D-45CB-BF64-FA2BDFEA1329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39C81DF-8940-4BE3-A34F-3D5836DBB64E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6D207C5-737A-43E9-83CF-95FDCA693365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2" name="Picture 11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BDF274BB-E830-4437-A0B6-A44A890C99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184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C8E77-CB2E-4887-B3C8-F74CE3C9F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2F6C7-BF66-4D6A-A066-00DA96D9A6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1FA1D2-8C29-426F-A175-1DB2C6B9F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8A8F0-4C04-47AF-BA87-53989C4A1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790F1-0D8A-49BC-A4D7-8D484AB87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40160F-5A8E-4A4B-A47F-2FFA134F1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C0C342-7499-4ED8-9CC5-B92AD1162846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F8586A8-88B5-4A2D-AAF5-1ED4D830AD83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CC1D0892-5F4D-4E8A-8CC9-C2BBC49A21C8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59869A7-4F0F-495E-BFC7-A62ABABDD8E5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70762AC-E8DD-4D1E-A804-C1ED9DA2AC02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3" name="Picture 12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E3885334-BB9D-4C97-AC91-C7B09A58EA9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4714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37C50-DE93-48D3-970F-3E3C18713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2BCE8-282F-45B2-B31B-B2AC9CA41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88B9C7-875B-4619-99F0-07C1BF1D2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66DAFB-6B6D-4CB7-99EA-9786C01782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2E1FBE-91F7-4B12-906E-B0ECA7831B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733A25-8F53-4227-90FB-A5D82866C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081659-57BD-4CE5-B922-A0A544B13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7DA1DB-91FA-495E-818E-2F5AB9489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53C7D14-2DD5-42A2-BCD6-C0D8490CDB01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BB59CB0-24B5-4E02-84CC-D6787DFB54BB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7BC2C69F-5E73-447B-96F1-030842788300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EDB1EF3-6163-4310-8ED4-988BB097D60E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4F9917-3929-4EA3-A7AE-CB5A6FB7BD9C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5" name="Picture 14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2AEA78D6-2928-4D43-9DD5-AB719AECA3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1077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BC955-9353-46A2-9692-7BA6E6BA6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91F0B6-1406-4A6D-92F6-788CB6385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D0CDA7-9D92-4703-ADED-F9982A051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5A848-71C4-4702-9503-54DE8F06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98D9E97-20A0-49AF-921D-D24E9EA79FDE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C17E52F-B91A-41B6-A515-771D98676FAA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AD1F469B-363B-40A2-83CB-01B585F327D0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7B749B2-7F56-4204-8F82-1ECCEB0E208D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902584F-E22D-482C-B8E4-6500B7B153DE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1" name="Picture 10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F656E06D-2879-4937-9069-6228267861C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9248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97AEB7-886F-4EFB-BE79-840C41C37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205DD0-84EB-40B5-BAA3-7FCFDCE78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9CE2F-8919-42C4-8527-32135C094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9A37BD2-207B-41E3-A6FD-5A652A438201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721A080-DEEF-4CB7-ADD7-9282093762BC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Right Triangle 6">
              <a:extLst>
                <a:ext uri="{FF2B5EF4-FFF2-40B4-BE49-F238E27FC236}">
                  <a16:creationId xmlns:a16="http://schemas.microsoft.com/office/drawing/2014/main" id="{C57AC5D7-0330-41DB-B11C-2EE7F3E54451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3142717-7E4C-4BE1-B28A-8422D7E11516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315551C-EE07-4D1A-B762-CE27C8A6393F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0" name="Picture 9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7F62E89E-0670-485B-80AA-FB4D0E8A55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77310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0DFCA-6302-4EA9-8AF3-1A2168B7F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6C8EF-78E5-4F69-9A4E-039EFF9A2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685D18-30C6-483E-8574-C9CA7A8DE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0AE77-D559-45AD-9CA0-D0E677302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82C90-1B39-42A3-9F93-7BBECC068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42FCB7-9D4F-4797-80AF-7806D2140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0D046AA-F407-4BE4-84D5-D19715FE5B92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00AEEA1-BE79-413D-A363-DD0C90EB1939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E73CF649-04A8-4432-A7C8-EE7F33E622D1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50638CF-9D8F-4880-84AC-064C8E54AA7E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503DD3F-4C79-4A30-9E5B-2BB72F941819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3" name="Picture 12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E12002A3-5867-4528-B289-BAEEEFBEF1C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49048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4473A-9C65-4CC3-8EA6-ABA0D7066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78D88-CFD4-4C43-A98C-1415D8A8D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5783F-C031-4DCF-BD1C-816C27CA5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83F44-B8FC-458E-A3C0-3D87C1A1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A2D7A-B903-4610-B3AD-01336F779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C13988A-3DD3-4E7E-A6AD-D3674FAECFA0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F200D13-96EA-49FC-AA61-D3E17B223F9A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A8557C79-E32D-42BF-9EE5-950A1D948D84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DB1AA97-003A-4CBF-8F70-446F616F1CA8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Supporting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resilient and proactive to reduce crime or the fear of crime in our communities together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54D80B7-A97C-4AEB-BF32-969EEA7821C0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2" name="Picture 11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36F2C982-3021-4B27-80E1-E27DD9A67E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85254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arrow.wav"/>
          </p:stSnd>
        </p:sndAc>
      </p:transition>
    </mc:Choice>
    <mc:Fallback xmlns="">
      <p:transition spd="slow">
        <p:sndAc>
          <p:stSnd>
            <p:snd r:embed="rId4" name="arrow.wav"/>
          </p:stSnd>
        </p:sndAc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2F3E3-1C33-4285-8374-822DF4F50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3E61D7-49A3-45FD-B832-11C750A448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B96D60-4359-400A-905E-D9159B50C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85B519-2FE2-4842-B47F-FB06D8362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030FE-3F41-4F1D-BDFF-8196D4227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2CF7DC-168A-4E27-AA25-07A44148C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E2C6E8E-EB08-4689-A4D0-70E340C8361E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B636424-C071-4379-ACA5-DE612008AD60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9C4CA022-C8F0-4B21-83FD-9CC69F877108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46E298E-FE7E-4D77-BFC6-6789E46D46B5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C660537-C448-4C85-98B1-ECB27E427773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3" name="Picture 12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350C8525-1830-4888-A78C-0B1988FE706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138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0A941-29A0-4C06-8318-7DFAF016D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14147A-1A17-44C3-BE13-54F7C324E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B97BB-2746-4AD8-8EB4-139A003D9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0CBEB-0FC4-4A9F-9E2A-13E49F936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AC5D6-62D5-4D76-B103-C1642451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F9B1C7-4490-4EC2-BFC2-A8CA3D03323F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CE92A5-4FC7-4ADF-91FA-3FBADCEEC699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6EB04932-1B59-4BC1-9F09-62EA65EB9D91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B5771B5-BE68-43F7-AB82-11D60FD60B6B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0238249-FF2F-472C-B69A-A6B6089FC737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2" name="Picture 11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EA979FF0-F5CE-4147-975F-AB428DF261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34458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4463FB-049A-4D71-B6A9-B92DF085AE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292264-C10F-4858-98CE-72DDACF31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429B4-157D-4C67-A39F-3CCC5266F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1D59D-6272-4FBC-BED8-097BA5ED3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006B3-4FEB-477F-8942-3E8F5DCCF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C7E884-5635-4317-906E-88FFCC66171E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DF92F5A-F2B8-45F1-B263-BF81DE5CF0A2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6B86E903-599E-4786-8C69-CA46983ACF16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F1998DF-6A52-41CC-942E-43CFD60A1795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102CFE3-95DD-4673-8E80-AAA11DAF56E8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2" name="Picture 11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590179CC-4C7C-4700-923A-A2DECAE774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43710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3A3D6-9A21-4AD4-A8E7-A8DFFEB066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61E6CB-A5AE-49DF-8289-867EE796A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1432393-1171-46CE-807F-01B55E95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165D42B0-4699-41BD-9B36-DFDF245F7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CDCAFB7-A69B-4946-A32C-22F9846D7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2DE19C8-96A0-4FC5-968E-DE22AE54B44C}"/>
              </a:ext>
            </a:extLst>
          </p:cNvPr>
          <p:cNvGrpSpPr/>
          <p:nvPr userDrawn="1"/>
        </p:nvGrpSpPr>
        <p:grpSpPr>
          <a:xfrm>
            <a:off x="-219528" y="4542538"/>
            <a:ext cx="12631055" cy="2386198"/>
            <a:chOff x="-391016" y="4757946"/>
            <a:chExt cx="12631055" cy="238619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8AD93C4-5B0A-425D-8820-86360F2988CB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971D5D6E-8B54-46D0-BF82-8B588E045591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9DA23DC-4687-43D5-BA0D-2D4133951D29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A63A856-F3EB-4A23-9F34-2FE7ED6154C0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8" name="Picture 17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5395B6CB-96D0-49F1-B387-527CCD797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52573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4473A-9C65-4CC3-8EA6-ABA0D7066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78D88-CFD4-4C43-A98C-1415D8A8D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5783F-C031-4DCF-BD1C-816C27CA5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83F44-B8FC-458E-A3C0-3D87C1A1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A2D7A-B903-4610-B3AD-01336F779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C13988A-3DD3-4E7E-A6AD-D3674FAECFA0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F200D13-96EA-49FC-AA61-D3E17B223F9A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A8557C79-E32D-42BF-9EE5-950A1D948D84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DB1AA97-003A-4CBF-8F70-446F616F1CA8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54D80B7-A97C-4AEB-BF32-969EEA7821C0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2" name="Picture 11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36F2C982-3021-4B27-80E1-E27DD9A67E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78670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97577-D8F4-4D21-8180-2EC54FB94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08C4B-068A-4552-A92F-DF3A66F2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CAACD-ADD6-4835-AB4C-7633B54A4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8955A-A818-4B46-8BD5-E31FCA3E6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4653E-791F-43A6-9F83-A2669C2FC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06FE86B-A2FA-4952-8F9E-4D71C09B379C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F3A68C3-3A04-4734-BB8B-A957772BB228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9ED1AC18-363D-45CB-BF64-FA2BDFEA1329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39C81DF-8940-4BE3-A34F-3D5836DBB64E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6D207C5-737A-43E9-83CF-95FDCA693365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2" name="Picture 11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BDF274BB-E830-4437-A0B6-A44A890C99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66624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C8E77-CB2E-4887-B3C8-F74CE3C9F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2F6C7-BF66-4D6A-A066-00DA96D9A6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1FA1D2-8C29-426F-A175-1DB2C6B9F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8A8F0-4C04-47AF-BA87-53989C4A1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790F1-0D8A-49BC-A4D7-8D484AB87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40160F-5A8E-4A4B-A47F-2FFA134F1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C0C342-7499-4ED8-9CC5-B92AD1162846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F8586A8-88B5-4A2D-AAF5-1ED4D830AD83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CC1D0892-5F4D-4E8A-8CC9-C2BBC49A21C8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59869A7-4F0F-495E-BFC7-A62ABABDD8E5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70762AC-E8DD-4D1E-A804-C1ED9DA2AC02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3" name="Picture 12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E3885334-BB9D-4C97-AC91-C7B09A58EA9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909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37C50-DE93-48D3-970F-3E3C18713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2BCE8-282F-45B2-B31B-B2AC9CA41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88B9C7-875B-4619-99F0-07C1BF1D2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66DAFB-6B6D-4CB7-99EA-9786C01782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2E1FBE-91F7-4B12-906E-B0ECA7831B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733A25-8F53-4227-90FB-A5D82866C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081659-57BD-4CE5-B922-A0A544B13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7DA1DB-91FA-495E-818E-2F5AB9489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53C7D14-2DD5-42A2-BCD6-C0D8490CDB01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BB59CB0-24B5-4E02-84CC-D6787DFB54BB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7BC2C69F-5E73-447B-96F1-030842788300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EDB1EF3-6163-4310-8ED4-988BB097D60E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4F9917-3929-4EA3-A7AE-CB5A6FB7BD9C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5" name="Picture 14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2AEA78D6-2928-4D43-9DD5-AB719AECA3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19912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BC955-9353-46A2-9692-7BA6E6BA6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91F0B6-1406-4A6D-92F6-788CB6385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D0CDA7-9D92-4703-ADED-F9982A051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5A848-71C4-4702-9503-54DE8F06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98D9E97-20A0-49AF-921D-D24E9EA79FDE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C17E52F-B91A-41B6-A515-771D98676FAA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AD1F469B-363B-40A2-83CB-01B585F327D0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7B749B2-7F56-4204-8F82-1ECCEB0E208D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902584F-E22D-482C-B8E4-6500B7B153DE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1" name="Picture 10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F656E06D-2879-4937-9069-6228267861C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09825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97AEB7-886F-4EFB-BE79-840C41C37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205DD0-84EB-40B5-BAA3-7FCFDCE78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9CE2F-8919-42C4-8527-32135C094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9A37BD2-207B-41E3-A6FD-5A652A438201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721A080-DEEF-4CB7-ADD7-9282093762BC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Right Triangle 6">
              <a:extLst>
                <a:ext uri="{FF2B5EF4-FFF2-40B4-BE49-F238E27FC236}">
                  <a16:creationId xmlns:a16="http://schemas.microsoft.com/office/drawing/2014/main" id="{C57AC5D7-0330-41DB-B11C-2EE7F3E54451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3142717-7E4C-4BE1-B28A-8422D7E11516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315551C-EE07-4D1A-B762-CE27C8A6393F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0" name="Picture 9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7F62E89E-0670-485B-80AA-FB4D0E8A55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989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97577-D8F4-4D21-8180-2EC54FB94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08C4B-068A-4552-A92F-DF3A66F2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CAACD-ADD6-4835-AB4C-7633B54A4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8955A-A818-4B46-8BD5-E31FCA3E6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4653E-791F-43A6-9F83-A2669C2FC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06FE86B-A2FA-4952-8F9E-4D71C09B379C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F3A68C3-3A04-4734-BB8B-A957772BB228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9ED1AC18-363D-45CB-BF64-FA2BDFEA1329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39C81DF-8940-4BE3-A34F-3D5836DBB64E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Supporting our values:</a:t>
              </a:r>
            </a:p>
            <a:p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 focused, resilient, proactive and trusted to reduce crime or the fear of crime in our communities, together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6D207C5-737A-43E9-83CF-95FDCA693365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2" name="Picture 11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BDF274BB-E830-4437-A0B6-A44A890C99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0826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arrow.wav"/>
          </p:stSnd>
        </p:sndAc>
      </p:transition>
    </mc:Choice>
    <mc:Fallback xmlns="">
      <p:transition spd="slow">
        <p:sndAc>
          <p:stSnd>
            <p:snd r:embed="rId4" name="arrow.wav"/>
          </p:stSnd>
        </p:sndAc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0DFCA-6302-4EA9-8AF3-1A2168B7F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6C8EF-78E5-4F69-9A4E-039EFF9A2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685D18-30C6-483E-8574-C9CA7A8DE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0AE77-D559-45AD-9CA0-D0E677302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82C90-1B39-42A3-9F93-7BBECC068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42FCB7-9D4F-4797-80AF-7806D2140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0D046AA-F407-4BE4-84D5-D19715FE5B92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00AEEA1-BE79-413D-A363-DD0C90EB1939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E73CF649-04A8-4432-A7C8-EE7F33E622D1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50638CF-9D8F-4880-84AC-064C8E54AA7E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503DD3F-4C79-4A30-9E5B-2BB72F941819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3" name="Picture 12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E12002A3-5867-4528-B289-BAEEEFBEF1C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2697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2F3E3-1C33-4285-8374-822DF4F50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3E61D7-49A3-45FD-B832-11C750A448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B96D60-4359-400A-905E-D9159B50C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85B519-2FE2-4842-B47F-FB06D8362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030FE-3F41-4F1D-BDFF-8196D4227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2CF7DC-168A-4E27-AA25-07A44148C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E2C6E8E-EB08-4689-A4D0-70E340C8361E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B636424-C071-4379-ACA5-DE612008AD60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9C4CA022-C8F0-4B21-83FD-9CC69F877108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46E298E-FE7E-4D77-BFC6-6789E46D46B5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C660537-C448-4C85-98B1-ECB27E427773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3" name="Picture 12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350C8525-1830-4888-A78C-0B1988FE706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6920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0A941-29A0-4C06-8318-7DFAF016D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14147A-1A17-44C3-BE13-54F7C324E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B97BB-2746-4AD8-8EB4-139A003D9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0CBEB-0FC4-4A9F-9E2A-13E49F936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AC5D6-62D5-4D76-B103-C1642451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F9B1C7-4490-4EC2-BFC2-A8CA3D03323F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CE92A5-4FC7-4ADF-91FA-3FBADCEEC699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6EB04932-1B59-4BC1-9F09-62EA65EB9D91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B5771B5-BE68-43F7-AB82-11D60FD60B6B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0238249-FF2F-472C-B69A-A6B6089FC737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2" name="Picture 11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EA979FF0-F5CE-4147-975F-AB428DF261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4094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4463FB-049A-4D71-B6A9-B92DF085AE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292264-C10F-4858-98CE-72DDACF31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429B4-157D-4C67-A39F-3CCC5266F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1D59D-6272-4FBC-BED8-097BA5ED3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006B3-4FEB-477F-8942-3E8F5DCCF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C7E884-5635-4317-906E-88FFCC66171E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DF92F5A-F2B8-45F1-B263-BF81DE5CF0A2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6B86E903-599E-4786-8C69-CA46983ACF16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F1998DF-6A52-41CC-942E-43CFD60A1795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Using our values of </a:t>
              </a:r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community, resilience and being proactive to reduce crime or the fear of crime in our communities     #letsstayconnected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102CFE3-95DD-4673-8E80-AAA11DAF56E8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2" name="Picture 11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590179CC-4C7C-4700-923A-A2DECAE774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2096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" name="laser.wav"/>
          </p:stSnd>
        </p:sndAc>
      </p:transition>
    </mc:Choice>
    <mc:Fallback xmlns="">
      <p:transition spd="slow" advClick="0" advTm="2300">
        <p:fade/>
        <p:sndAc>
          <p:stSnd>
            <p:snd r:embed="rId4" name="laser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C8E77-CB2E-4887-B3C8-F74CE3C9F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2F6C7-BF66-4D6A-A066-00DA96D9A6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1FA1D2-8C29-426F-A175-1DB2C6B9F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8A8F0-4C04-47AF-BA87-53989C4A1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790F1-0D8A-49BC-A4D7-8D484AB87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40160F-5A8E-4A4B-A47F-2FFA134F1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C0C342-7499-4ED8-9CC5-B92AD1162846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F8586A8-88B5-4A2D-AAF5-1ED4D830AD83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CC1D0892-5F4D-4E8A-8CC9-C2BBC49A21C8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59869A7-4F0F-495E-BFC7-A62ABABDD8E5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Supporting our values:</a:t>
              </a:r>
            </a:p>
            <a:p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 focused, resilient, proactive and trusted to reduce crime or the fear of crime in our communities, together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70762AC-E8DD-4D1E-A804-C1ED9DA2AC02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3" name="Picture 12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E3885334-BB9D-4C97-AC91-C7B09A58EA9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51446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arrow.wav"/>
          </p:stSnd>
        </p:sndAc>
      </p:transition>
    </mc:Choice>
    <mc:Fallback xmlns="">
      <p:transition spd="slow">
        <p:sndAc>
          <p:stSnd>
            <p:snd r:embed="rId4" name="arrow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37C50-DE93-48D3-970F-3E3C18713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2BCE8-282F-45B2-B31B-B2AC9CA41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88B9C7-875B-4619-99F0-07C1BF1D2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66DAFB-6B6D-4CB7-99EA-9786C01782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2E1FBE-91F7-4B12-906E-B0ECA7831B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733A25-8F53-4227-90FB-A5D82866C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081659-57BD-4CE5-B922-A0A544B13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7DA1DB-91FA-495E-818E-2F5AB9489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53C7D14-2DD5-42A2-BCD6-C0D8490CDB01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BB59CB0-24B5-4E02-84CC-D6787DFB54BB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7BC2C69F-5E73-447B-96F1-030842788300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EDB1EF3-6163-4310-8ED4-988BB097D60E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Supporting our values:</a:t>
              </a:r>
            </a:p>
            <a:p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 focused, resilient, proactive and trusted to reduce crime or the fear of crime in our communities, together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4F9917-3929-4EA3-A7AE-CB5A6FB7BD9C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5" name="Picture 14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2AEA78D6-2928-4D43-9DD5-AB719AECA3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3477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arrow.wav"/>
          </p:stSnd>
        </p:sndAc>
      </p:transition>
    </mc:Choice>
    <mc:Fallback xmlns="">
      <p:transition spd="slow">
        <p:sndAc>
          <p:stSnd>
            <p:snd r:embed="rId4" name="arrow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BC955-9353-46A2-9692-7BA6E6BA6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91F0B6-1406-4A6D-92F6-788CB6385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D0CDA7-9D92-4703-ADED-F9982A051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5A848-71C4-4702-9503-54DE8F06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98D9E97-20A0-49AF-921D-D24E9EA79FDE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C17E52F-B91A-41B6-A515-771D98676FAA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AD1F469B-363B-40A2-83CB-01B585F327D0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7B749B2-7F56-4204-8F82-1ECCEB0E208D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Supporting our values:</a:t>
              </a:r>
            </a:p>
            <a:p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 focused, resilient, proactive and trusted to reduce crime or the fear of crime in our communities, together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902584F-E22D-482C-B8E4-6500B7B153DE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1" name="Picture 10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F656E06D-2879-4937-9069-6228267861C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1619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arrow.wav"/>
          </p:stSnd>
        </p:sndAc>
      </p:transition>
    </mc:Choice>
    <mc:Fallback xmlns="">
      <p:transition spd="slow">
        <p:sndAc>
          <p:stSnd>
            <p:snd r:embed="rId4" name="arrow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97AEB7-886F-4EFB-BE79-840C41C37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205DD0-84EB-40B5-BAA3-7FCFDCE78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9CE2F-8919-42C4-8527-32135C094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9A37BD2-207B-41E3-A6FD-5A652A438201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721A080-DEEF-4CB7-ADD7-9282093762BC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Right Triangle 6">
              <a:extLst>
                <a:ext uri="{FF2B5EF4-FFF2-40B4-BE49-F238E27FC236}">
                  <a16:creationId xmlns:a16="http://schemas.microsoft.com/office/drawing/2014/main" id="{C57AC5D7-0330-41DB-B11C-2EE7F3E54451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3142717-7E4C-4BE1-B28A-8422D7E11516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Supporting our values:</a:t>
              </a:r>
            </a:p>
            <a:p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 focused, resilient, proactive and trusted to reduce crime or the fear of crime in our communities, together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315551C-EE07-4D1A-B762-CE27C8A6393F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0" name="Picture 9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7F62E89E-0670-485B-80AA-FB4D0E8A55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4829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arrow.wav"/>
          </p:stSnd>
        </p:sndAc>
      </p:transition>
    </mc:Choice>
    <mc:Fallback xmlns="">
      <p:transition spd="slow">
        <p:sndAc>
          <p:stSnd>
            <p:snd r:embed="rId4" name="arrow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0DFCA-6302-4EA9-8AF3-1A2168B7F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6C8EF-78E5-4F69-9A4E-039EFF9A2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685D18-30C6-483E-8574-C9CA7A8DE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0AE77-D559-45AD-9CA0-D0E677302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82C90-1B39-42A3-9F93-7BBECC068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42FCB7-9D4F-4797-80AF-7806D2140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0D046AA-F407-4BE4-84D5-D19715FE5B92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00AEEA1-BE79-413D-A363-DD0C90EB1939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E73CF649-04A8-4432-A7C8-EE7F33E622D1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50638CF-9D8F-4880-84AC-064C8E54AA7E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Supporting our values:</a:t>
              </a:r>
            </a:p>
            <a:p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 focused, resilient, proactive and trusted to reduce crime or the fear of crime in our communities, together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503DD3F-4C79-4A30-9E5B-2BB72F941819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3" name="Picture 12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E12002A3-5867-4528-B289-BAEEEFBEF1C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501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arrow.wav"/>
          </p:stSnd>
        </p:sndAc>
      </p:transition>
    </mc:Choice>
    <mc:Fallback xmlns="">
      <p:transition spd="slow">
        <p:sndAc>
          <p:stSnd>
            <p:snd r:embed="rId4" name="arrow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2F3E3-1C33-4285-8374-822DF4F50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3E61D7-49A3-45FD-B832-11C750A448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B96D60-4359-400A-905E-D9159B50C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85B519-2FE2-4842-B47F-FB06D8362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030FE-3F41-4F1D-BDFF-8196D4227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2CF7DC-168A-4E27-AA25-07A44148C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E2C6E8E-EB08-4689-A4D0-70E340C8361E}"/>
              </a:ext>
            </a:extLst>
          </p:cNvPr>
          <p:cNvGrpSpPr/>
          <p:nvPr userDrawn="1"/>
        </p:nvGrpSpPr>
        <p:grpSpPr>
          <a:xfrm>
            <a:off x="-391016" y="4757946"/>
            <a:ext cx="12631055" cy="2386198"/>
            <a:chOff x="-391016" y="4757946"/>
            <a:chExt cx="12631055" cy="238619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B636424-C071-4379-ACA5-DE612008AD60}"/>
                </a:ext>
              </a:extLst>
            </p:cNvPr>
            <p:cNvSpPr/>
            <p:nvPr/>
          </p:nvSpPr>
          <p:spPr>
            <a:xfrm>
              <a:off x="-391016" y="6222761"/>
              <a:ext cx="12631055" cy="829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9C4CA022-C8F0-4B21-83FD-9CC69F877108}"/>
                </a:ext>
              </a:extLst>
            </p:cNvPr>
            <p:cNvSpPr/>
            <p:nvPr/>
          </p:nvSpPr>
          <p:spPr>
            <a:xfrm flipH="1">
              <a:off x="7745310" y="4952687"/>
              <a:ext cx="4494729" cy="127875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46E298E-FE7E-4D77-BFC6-6789E46D46B5}"/>
                </a:ext>
              </a:extLst>
            </p:cNvPr>
            <p:cNvSpPr txBox="1"/>
            <p:nvPr/>
          </p:nvSpPr>
          <p:spPr>
            <a:xfrm>
              <a:off x="205287" y="6285283"/>
              <a:ext cx="80391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lleyn Regular" panose="02000000000000000000" pitchFamily="50" charset="0"/>
                </a:rPr>
                <a:t>Supporting our values:</a:t>
              </a:r>
            </a:p>
            <a:p>
              <a:r>
                <a:rPr lang="en-US" sz="1200" b="1" dirty="0" err="1">
                  <a:latin typeface="Alleyn Regular" panose="02000000000000000000" pitchFamily="50" charset="0"/>
                </a:rPr>
                <a:t>neighbourliness</a:t>
              </a:r>
              <a:r>
                <a:rPr lang="en-US" sz="1200" b="1" dirty="0">
                  <a:latin typeface="Alleyn Regular" panose="02000000000000000000" pitchFamily="50" charset="0"/>
                </a:rPr>
                <a:t>, inclusivity, community focused, resilient, proactive and trusted to reduce crime or the fear of crime in our communities, together</a:t>
              </a:r>
              <a:endParaRPr lang="en-GB" sz="1200" b="1" dirty="0">
                <a:latin typeface="Alleyn Regular" panose="02000000000000000000" pitchFamily="50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C660537-C448-4C85-98B1-ECB27E427773}"/>
                </a:ext>
              </a:extLst>
            </p:cNvPr>
            <p:cNvSpPr txBox="1"/>
            <p:nvPr/>
          </p:nvSpPr>
          <p:spPr>
            <a:xfrm>
              <a:off x="9172135" y="6266981"/>
              <a:ext cx="3019865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50" b="1" i="1" dirty="0"/>
                <a:t>Neighbourhood Watch Network is a Charitable Incorporated Organisation (CIO) registered in England and Wales, no: 1173349</a:t>
              </a:r>
              <a:endParaRPr lang="en-GB" sz="1050" dirty="0"/>
            </a:p>
            <a:p>
              <a:pPr algn="ctr"/>
              <a:endParaRPr lang="en-GB" dirty="0"/>
            </a:p>
          </p:txBody>
        </p:sp>
        <p:pic>
          <p:nvPicPr>
            <p:cNvPr id="13" name="Picture 12" descr="A yellow sign with black text&#10;&#10;Description automatically generated">
              <a:extLst>
                <a:ext uri="{FF2B5EF4-FFF2-40B4-BE49-F238E27FC236}">
                  <a16:creationId xmlns:a16="http://schemas.microsoft.com/office/drawing/2014/main" id="{350C8525-1830-4888-A78C-0B1988FE706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957" y="4757946"/>
              <a:ext cx="1428701" cy="14292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320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arrow.wav"/>
          </p:stSnd>
        </p:sndAc>
      </p:transition>
    </mc:Choice>
    <mc:Fallback xmlns="">
      <p:transition spd="slow">
        <p:sndAc>
          <p:stSnd>
            <p:snd r:embed="rId4" name="arrow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audio" Target="../media/audio2.wav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audio" Target="NUL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audio" Target="../media/audio2.wav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audio" Target="NUL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AB6BE6-E0B9-40C0-828A-7282867E4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939E9B-349D-4613-A8AB-C18C05C6F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A47B2-D171-43CB-8430-10A36CA932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934F0-F18A-4CFB-8DFA-CF3421273C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4457F-D1CC-40D5-A0A3-CE51D62D2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027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3" name="arrow.wav"/>
          </p:stSnd>
        </p:sndAc>
      </p:transition>
    </mc:Choice>
    <mc:Fallback xmlns="">
      <p:transition spd="slow">
        <p:sndAc>
          <p:stSnd>
            <p:snd r:embed="rId14" name="arrow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lleyn Regular" panose="020000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AB6BE6-E0B9-40C0-828A-7282867E4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939E9B-349D-4613-A8AB-C18C05C6F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A47B2-D171-43CB-8430-10A36CA932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934F0-F18A-4CFB-8DFA-CF3421273C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4457F-D1CC-40D5-A0A3-CE51D62D2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42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3" name="laser.wav"/>
          </p:stSnd>
        </p:sndAc>
      </p:transition>
    </mc:Choice>
    <mc:Fallback xmlns="">
      <p:transition spd="slow" advClick="0" advTm="2300">
        <p:fade/>
        <p:sndAc>
          <p:stSnd>
            <p:snd r:embed="rId14" name="laser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lleyn Regular" panose="020000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AB6BE6-E0B9-40C0-828A-7282867E4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939E9B-349D-4613-A8AB-C18C05C6F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A47B2-D171-43CB-8430-10A36CA932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86FB3-AD14-4C71-9CF6-2C8FC25D0AC4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934F0-F18A-4CFB-8DFA-CF3421273C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4457F-D1CC-40D5-A0A3-CE51D62D2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9357B-E6B6-487F-872A-740B5167C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396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13" name="laser.wav"/>
          </p:stSnd>
        </p:sndAc>
      </p:transition>
    </mc:Choice>
    <mc:Fallback xmlns="">
      <p:transition spd="slow" advClick="0" advTm="2300">
        <p:fade/>
        <p:sndAc>
          <p:stSnd>
            <p:snd r:embed="rId14" name="laser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lleyn Regular" panose="020000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leyn Regular" panose="020000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6615B-D7B3-427C-9E58-C0FA092980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Alleyn Regular" panose="02000000000000000000" pitchFamily="50" charset="0"/>
              </a:rPr>
              <a:t>Increasing the reach of Neighbourhood Watch</a:t>
            </a:r>
            <a:endParaRPr lang="en-GB" b="1" dirty="0">
              <a:latin typeface="Alleyn Regular" panose="02000000000000000000" pitchFamily="50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B89B05-1AC3-4C79-8D9C-DE874A4D62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lleyn Regular" panose="02000000000000000000" pitchFamily="50" charset="0"/>
              </a:rPr>
              <a:t>June 2020</a:t>
            </a:r>
            <a:endParaRPr lang="en-GB" dirty="0">
              <a:latin typeface="Alleyn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985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3" name="arrow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EAC48-E954-40BA-8857-709F4BADC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b="1" dirty="0"/>
              <a:t>Social media</a:t>
            </a:r>
            <a:endParaRPr lang="en-GB" b="1" dirty="0"/>
          </a:p>
        </p:txBody>
      </p:sp>
      <p:pic>
        <p:nvPicPr>
          <p:cNvPr id="5" name="Picture 4" descr="A picture containing drawing, sign&#10;&#10;Description automatically generated">
            <a:extLst>
              <a:ext uri="{FF2B5EF4-FFF2-40B4-BE49-F238E27FC236}">
                <a16:creationId xmlns:a16="http://schemas.microsoft.com/office/drawing/2014/main" id="{5149D9BD-5036-4486-8DA7-3B9F351928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88" r="22547"/>
          <a:stretch/>
        </p:blipFill>
        <p:spPr>
          <a:xfrm>
            <a:off x="838200" y="1542250"/>
            <a:ext cx="4485968" cy="3767169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9E61D-136F-4DAC-AB81-76CFFBB10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63381" y="1542250"/>
            <a:ext cx="5176684" cy="4672628"/>
          </a:xfrm>
        </p:spPr>
        <p:txBody>
          <a:bodyPr>
            <a:normAutofit/>
          </a:bodyPr>
          <a:lstStyle/>
          <a:p>
            <a:r>
              <a:rPr lang="en-US" dirty="0"/>
              <a:t>Using social media to extend reach is very useful</a:t>
            </a:r>
          </a:p>
          <a:p>
            <a:r>
              <a:rPr lang="en-US" dirty="0"/>
              <a:t>Quick and easy way to communicate messages</a:t>
            </a:r>
          </a:p>
          <a:p>
            <a:r>
              <a:rPr lang="en-US" dirty="0"/>
              <a:t>Share Crime Prevention information</a:t>
            </a:r>
          </a:p>
          <a:p>
            <a:r>
              <a:rPr lang="en-US" dirty="0"/>
              <a:t>Encourages interaction</a:t>
            </a:r>
          </a:p>
          <a:p>
            <a:r>
              <a:rPr lang="en-US" dirty="0"/>
              <a:t>Opens NW to a wider audience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733513"/>
      </p:ext>
    </p:extLst>
  </p:cSld>
  <p:clrMapOvr>
    <a:masterClrMapping/>
  </p:clrMapOvr>
  <p:transition spd="slow" advClick="0" advTm="3000"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54CE8-E82E-4FCB-AC00-2F6AFE633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Partnerships with local business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3E447-C0C0-410B-8929-F1DBFF3C2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Builds community</a:t>
            </a:r>
          </a:p>
          <a:p>
            <a:r>
              <a:rPr lang="en-US" dirty="0"/>
              <a:t>Engage local businesses in events/campaigns</a:t>
            </a:r>
          </a:p>
          <a:p>
            <a:r>
              <a:rPr lang="en-GB" dirty="0"/>
              <a:t>Establish mutual goals</a:t>
            </a:r>
          </a:p>
          <a:p>
            <a:r>
              <a:rPr lang="en-GB" dirty="0"/>
              <a:t>Sponsorship</a:t>
            </a:r>
          </a:p>
          <a:p>
            <a:r>
              <a:rPr lang="en-GB" dirty="0"/>
              <a:t>Business Watch?</a:t>
            </a:r>
          </a:p>
          <a:p>
            <a:r>
              <a:rPr lang="en-GB" dirty="0"/>
              <a:t>Example:  Estate agency boards promoting events etc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7302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2300">
        <p14:conveyor dir="l"/>
        <p:sndAc>
          <p:stSnd>
            <p:snd r:embed="rId2" name="laser.wav"/>
          </p:stSnd>
        </p:sndAc>
      </p:transition>
    </mc:Choice>
    <mc:Fallback xmlns="">
      <p:transition spd="slow" advClick="0" advTm="2300">
        <p:fade/>
        <p:sndAc>
          <p:stSnd>
            <p:snd r:embed="rId3" name="laser.wav"/>
          </p:stSnd>
        </p:sndAc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A picture containing drawing, game&#10;&#10;Description automatically generated">
            <a:extLst>
              <a:ext uri="{FF2B5EF4-FFF2-40B4-BE49-F238E27FC236}">
                <a16:creationId xmlns:a16="http://schemas.microsoft.com/office/drawing/2014/main" id="{2C407A1D-3D22-4054-9241-26E3B97537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264" y="973394"/>
            <a:ext cx="9193362" cy="4156281"/>
          </a:xfr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F3B367AB-07FB-46DA-A096-B11770E43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52165"/>
          </a:xfrm>
        </p:spPr>
        <p:txBody>
          <a:bodyPr/>
          <a:lstStyle/>
          <a:p>
            <a:r>
              <a:rPr lang="en-US" dirty="0"/>
              <a:t>Neighbourhood Watch brings together….</a:t>
            </a:r>
          </a:p>
        </p:txBody>
      </p:sp>
    </p:spTree>
    <p:extLst>
      <p:ext uri="{BB962C8B-B14F-4D97-AF65-F5344CB8AC3E}">
        <p14:creationId xmlns:p14="http://schemas.microsoft.com/office/powerpoint/2010/main" val="142638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arrow.wav"/>
          </p:stSnd>
        </p:sndAc>
      </p:transition>
    </mc:Choice>
    <mc:Fallback xmlns="">
      <p:transition spd="slow">
        <p:sndAc>
          <p:stSnd>
            <p:snd r:embed="rId4" name="arrow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C5A39-5426-46E0-9DE9-A4E558E13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b="1" dirty="0"/>
              <a:t>Advantages of increasing reach</a:t>
            </a:r>
            <a:endParaRPr lang="en-GB" b="1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C202C850-A5B8-42D4-97F7-3A86616A9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Community Engagement</a:t>
            </a:r>
          </a:p>
          <a:p>
            <a:r>
              <a:rPr lang="en-US" dirty="0"/>
              <a:t>Membership</a:t>
            </a:r>
          </a:p>
          <a:p>
            <a:r>
              <a:rPr lang="en-US" dirty="0"/>
              <a:t>Increases Awareness</a:t>
            </a:r>
          </a:p>
          <a:p>
            <a:r>
              <a:rPr lang="en-US" dirty="0"/>
              <a:t>Encourages Networking</a:t>
            </a:r>
          </a:p>
          <a:p>
            <a:r>
              <a:rPr lang="en-US" dirty="0"/>
              <a:t>Increases Knowledge</a:t>
            </a:r>
          </a:p>
          <a:p>
            <a:r>
              <a:rPr lang="en-US" dirty="0"/>
              <a:t>Reduces fear of crime</a:t>
            </a:r>
          </a:p>
          <a:p>
            <a:r>
              <a:rPr lang="en-US" dirty="0"/>
              <a:t>Increases Diversity</a:t>
            </a:r>
          </a:p>
          <a:p>
            <a:r>
              <a:rPr lang="en-US" dirty="0"/>
              <a:t>Increases Relevance 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5307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3" name="arrow.wav"/>
          </p:stSnd>
        </p:sndAc>
      </p:transition>
    </mc:Choice>
    <mc:Fallback xmlns="">
      <p:transition spd="slow">
        <p:fade/>
        <p:sndAc>
          <p:stSnd>
            <p:snd r:embed="rId4" name="arrow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6B2C1-AAC3-4628-B105-9102078B2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Mapping your area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32B01-13F5-43F7-AB59-64F4E6C63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Discover what groups you have in your area</a:t>
            </a:r>
          </a:p>
          <a:p>
            <a:r>
              <a:rPr lang="en-US" dirty="0"/>
              <a:t>Identify possible partners</a:t>
            </a:r>
          </a:p>
          <a:p>
            <a:r>
              <a:rPr lang="en-US" dirty="0"/>
              <a:t>Groups that already share the same ideals that you can engage with</a:t>
            </a:r>
          </a:p>
          <a:p>
            <a:r>
              <a:rPr lang="en-US" dirty="0"/>
              <a:t>To understand the make up of your community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2520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arrow.wav"/>
          </p:stSnd>
        </p:sndAc>
      </p:transition>
    </mc:Choice>
    <mc:Fallback xmlns="">
      <p:transition spd="slow">
        <p:sndAc>
          <p:stSnd>
            <p:snd r:embed="rId4" name="arrow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7E648-A590-430A-9049-47A4A048C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to engage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D9C4D-1490-499A-B823-46C2BDF9B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 a SPOC (single point of contact)</a:t>
            </a:r>
          </a:p>
          <a:p>
            <a:r>
              <a:rPr lang="en-US" dirty="0"/>
              <a:t>Ask about their concerns – community issues, crime, fear of crime</a:t>
            </a:r>
          </a:p>
          <a:p>
            <a:r>
              <a:rPr lang="en-US" dirty="0"/>
              <a:t>How have they dealt with it in past</a:t>
            </a:r>
          </a:p>
          <a:p>
            <a:r>
              <a:rPr lang="en-US" dirty="0"/>
              <a:t>What worked? What didn’t work? Why didn’t it work?</a:t>
            </a:r>
          </a:p>
          <a:p>
            <a:r>
              <a:rPr lang="en-US" dirty="0"/>
              <a:t>What is Neighbourhood Watch?</a:t>
            </a:r>
          </a:p>
          <a:p>
            <a:r>
              <a:rPr lang="en-US" dirty="0"/>
              <a:t>How can NW add value and engage with them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8121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arrow.wav"/>
          </p:stSnd>
        </p:sndAc>
      </p:transition>
    </mc:Choice>
    <mc:Fallback xmlns="">
      <p:transition spd="slow">
        <p:sndAc>
          <p:stSnd>
            <p:snd r:embed="rId3" name="arrow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B26A5-635C-449E-93EC-F3B1274A5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Community groups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92A76-8C1A-414C-BB39-2EDE7C3EF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are groups that are already established within our communities:</a:t>
            </a:r>
          </a:p>
          <a:p>
            <a:pPr lvl="1"/>
            <a:r>
              <a:rPr lang="en-US" dirty="0"/>
              <a:t>Faith groups</a:t>
            </a:r>
          </a:p>
          <a:p>
            <a:pPr lvl="1"/>
            <a:r>
              <a:rPr lang="en-US" dirty="0"/>
              <a:t>Local interest groups</a:t>
            </a:r>
          </a:p>
          <a:p>
            <a:pPr lvl="1"/>
            <a:r>
              <a:rPr lang="en-US" dirty="0"/>
              <a:t>Youth Groups</a:t>
            </a:r>
          </a:p>
          <a:p>
            <a:pPr lvl="1"/>
            <a:r>
              <a:rPr lang="en-US" dirty="0"/>
              <a:t>Local charities and charitable </a:t>
            </a:r>
            <a:r>
              <a:rPr lang="en-US" dirty="0" err="1"/>
              <a:t>organisastions</a:t>
            </a:r>
            <a:endParaRPr lang="en-US" dirty="0"/>
          </a:p>
          <a:p>
            <a:pPr lvl="1"/>
            <a:r>
              <a:rPr lang="en-US" dirty="0"/>
              <a:t>Environmental groups</a:t>
            </a:r>
          </a:p>
          <a:p>
            <a:pPr lvl="1"/>
            <a:r>
              <a:rPr lang="en-US" dirty="0"/>
              <a:t>Activities groups</a:t>
            </a:r>
          </a:p>
          <a:p>
            <a:pPr lvl="1"/>
            <a:r>
              <a:rPr lang="en-US" dirty="0"/>
              <a:t>Other volunteer groups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5533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3" name="arrow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7937B-5B2A-49C7-8CAB-FFC8BD317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b="1" dirty="0"/>
              <a:t>Local publications &amp; newspapers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62D5D-B37B-4C0F-BC21-37C8C4B60D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715648"/>
            <a:ext cx="6248402" cy="4351338"/>
          </a:xfrm>
        </p:spPr>
        <p:txBody>
          <a:bodyPr>
            <a:noAutofit/>
          </a:bodyPr>
          <a:lstStyle/>
          <a:p>
            <a:r>
              <a:rPr lang="en-US" sz="2100" dirty="0"/>
              <a:t>Aim for at least </a:t>
            </a:r>
            <a:r>
              <a:rPr lang="en-US" sz="2100" b="1" dirty="0"/>
              <a:t>one</a:t>
            </a:r>
            <a:r>
              <a:rPr lang="en-US" sz="2100" dirty="0"/>
              <a:t> positive story about NW per month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100" dirty="0"/>
              <a:t>Encourages positive attitudes towards NW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100" dirty="0"/>
              <a:t>Sowing the seeds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100" dirty="0"/>
              <a:t>Reaches more that just our members</a:t>
            </a:r>
          </a:p>
          <a:p>
            <a:r>
              <a:rPr lang="en-US" sz="2100" dirty="0"/>
              <a:t>Use local group newsletters to have an article about NW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100" dirty="0"/>
              <a:t>Positive story about the impact of NW in a community</a:t>
            </a:r>
          </a:p>
          <a:p>
            <a:r>
              <a:rPr lang="en-US" sz="2100" dirty="0"/>
              <a:t>Target publications designed to reach a more diverse audience</a:t>
            </a:r>
            <a:endParaRPr lang="en-GB" sz="2100" dirty="0"/>
          </a:p>
        </p:txBody>
      </p:sp>
      <p:pic>
        <p:nvPicPr>
          <p:cNvPr id="5" name="Picture 4" descr="Person reading the newspaper and drinking from a mug">
            <a:extLst>
              <a:ext uri="{FF2B5EF4-FFF2-40B4-BE49-F238E27FC236}">
                <a16:creationId xmlns:a16="http://schemas.microsoft.com/office/drawing/2014/main" id="{A4DAF704-50C1-4AD6-9D76-0D47FD34E3A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22" r="7095" b="-1"/>
          <a:stretch/>
        </p:blipFill>
        <p:spPr>
          <a:xfrm>
            <a:off x="7086601" y="1464925"/>
            <a:ext cx="3972898" cy="3336310"/>
          </a:xfrm>
          <a:prstGeom prst="rect">
            <a:avLst/>
          </a:prstGeom>
          <a:noFill/>
          <a:effectLst>
            <a:softEdge rad="215900"/>
          </a:effectLst>
        </p:spPr>
      </p:pic>
    </p:spTree>
    <p:extLst>
      <p:ext uri="{BB962C8B-B14F-4D97-AF65-F5344CB8AC3E}">
        <p14:creationId xmlns:p14="http://schemas.microsoft.com/office/powerpoint/2010/main" val="3225563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4" name="arrow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B1BA116-6F78-4B6F-A9BE-2FC8482C1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Housing Associations</a:t>
            </a:r>
            <a:endParaRPr lang="en-GB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DC95F9-8CB6-4020-8BF2-6B0E72E3B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 links with Housing Association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Community Safety officer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Housing officer</a:t>
            </a:r>
          </a:p>
          <a:p>
            <a:r>
              <a:rPr lang="en-US" dirty="0"/>
              <a:t>What are their concerns?</a:t>
            </a:r>
            <a:endParaRPr lang="en-GB" dirty="0"/>
          </a:p>
          <a:p>
            <a:r>
              <a:rPr lang="en-GB" dirty="0"/>
              <a:t>What is Neighbourhood Watch?</a:t>
            </a:r>
          </a:p>
          <a:p>
            <a:r>
              <a:rPr lang="en-GB" dirty="0"/>
              <a:t>How can Neighbourhood Watch help add value?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New tenant packs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Joint Campaigns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Set up schemes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239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3" name="arrow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4394D-0015-49BC-98A7-81A5FA17E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Resident’s Associations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2E352-CABC-49A2-9787-4CCB631BE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Hyper local level</a:t>
            </a:r>
          </a:p>
          <a:p>
            <a:r>
              <a:rPr lang="en-US" dirty="0"/>
              <a:t>Ask to attend meetings</a:t>
            </a:r>
          </a:p>
          <a:p>
            <a:r>
              <a:rPr lang="en-US" dirty="0"/>
              <a:t>Any concerns in the area?</a:t>
            </a:r>
          </a:p>
          <a:p>
            <a:r>
              <a:rPr lang="en-US" dirty="0"/>
              <a:t>What is Neighbourhood Watch?</a:t>
            </a:r>
          </a:p>
          <a:p>
            <a:r>
              <a:rPr lang="en-US" dirty="0"/>
              <a:t>How can we help?</a:t>
            </a:r>
          </a:p>
          <a:p>
            <a:pPr lvl="1"/>
            <a:r>
              <a:rPr lang="en-US" dirty="0"/>
              <a:t>Recruit NW coordinator for association</a:t>
            </a:r>
          </a:p>
          <a:p>
            <a:pPr lvl="1"/>
            <a:r>
              <a:rPr lang="en-US" dirty="0"/>
              <a:t>Establish schemes in area</a:t>
            </a:r>
          </a:p>
          <a:p>
            <a:pPr lvl="1"/>
            <a:r>
              <a:rPr lang="en-US" dirty="0"/>
              <a:t>Attend events to promote NW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74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3" name="arrow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mans face&#10;&#10;Description automatically generated">
            <a:extLst>
              <a:ext uri="{FF2B5EF4-FFF2-40B4-BE49-F238E27FC236}">
                <a16:creationId xmlns:a16="http://schemas.microsoft.com/office/drawing/2014/main" id="{3CB5CAAA-4781-4970-91D1-A017EE13CE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610" y="2239002"/>
            <a:ext cx="3254709" cy="32547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C084332-AF55-4D28-B19F-4CE6006A6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Local </a:t>
            </a:r>
            <a:r>
              <a:rPr lang="en-US" b="1" dirty="0" err="1"/>
              <a:t>Councillors</a:t>
            </a:r>
            <a:r>
              <a:rPr lang="en-US" b="1" dirty="0"/>
              <a:t> &amp; Parish councils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81D45-F8E0-4225-A5A0-A2E3EECD9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0897" y="1690688"/>
            <a:ext cx="7324109" cy="4351338"/>
          </a:xfrm>
        </p:spPr>
        <p:txBody>
          <a:bodyPr/>
          <a:lstStyle/>
          <a:p>
            <a:r>
              <a:rPr lang="en-US" dirty="0"/>
              <a:t>Represent resident’s interests in their communities</a:t>
            </a:r>
          </a:p>
          <a:p>
            <a:r>
              <a:rPr lang="en-US" dirty="0"/>
              <a:t>Access to local funding pots</a:t>
            </a:r>
          </a:p>
          <a:p>
            <a:r>
              <a:rPr lang="en-US" dirty="0"/>
              <a:t>Have established links with community groups</a:t>
            </a:r>
          </a:p>
          <a:p>
            <a:r>
              <a:rPr lang="en-US" dirty="0"/>
              <a:t>Can support growth of NW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Encouraging residents in higher crime areas to join or engage with NW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Identify potential areas for new schemes/engagement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29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4" name="arrow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EB11BCB-B1A7-4953-BCBD-A0B4E5A30C43}" vid="{9EA1A610-3B1E-432E-89D4-D7659539D3F3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EB11BCB-B1A7-4953-BCBD-A0B4E5A30C43}" vid="{9EA1A610-3B1E-432E-89D4-D7659539D3F3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EB11BCB-B1A7-4953-BCBD-A0B4E5A30C43}" vid="{9EA1A610-3B1E-432E-89D4-D7659539D3F3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0D04547551624B846D21AB5BEFB30D" ma:contentTypeVersion="13" ma:contentTypeDescription="Create a new document." ma:contentTypeScope="" ma:versionID="f902e5b30bdb51e845e371738138489d">
  <xsd:schema xmlns:xsd="http://www.w3.org/2001/XMLSchema" xmlns:xs="http://www.w3.org/2001/XMLSchema" xmlns:p="http://schemas.microsoft.com/office/2006/metadata/properties" xmlns:ns2="e2b4769b-1392-4857-bf80-02d79cea6f97" xmlns:ns3="e5b2ecf0-566a-428b-ad9c-28fac7176d45" targetNamespace="http://schemas.microsoft.com/office/2006/metadata/properties" ma:root="true" ma:fieldsID="1b71ed6b510ec324194c7cafa8277228" ns2:_="" ns3:_="">
    <xsd:import namespace="e2b4769b-1392-4857-bf80-02d79cea6f97"/>
    <xsd:import namespace="e5b2ecf0-566a-428b-ad9c-28fac7176d4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4769b-1392-4857-bf80-02d79cea6f9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b2ecf0-566a-428b-ad9c-28fac7176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F60A34A-7746-4A14-92BB-23020B262FE7}"/>
</file>

<file path=customXml/itemProps2.xml><?xml version="1.0" encoding="utf-8"?>
<ds:datastoreItem xmlns:ds="http://schemas.openxmlformats.org/officeDocument/2006/customXml" ds:itemID="{769F31BC-9EE7-46C3-965F-67A1A81C7029}"/>
</file>

<file path=customXml/itemProps3.xml><?xml version="1.0" encoding="utf-8"?>
<ds:datastoreItem xmlns:ds="http://schemas.openxmlformats.org/officeDocument/2006/customXml" ds:itemID="{E456AC9B-315F-4614-A9CC-488C6B93D031}"/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439</Words>
  <Application>Microsoft Office PowerPoint</Application>
  <PresentationFormat>Widescreen</PresentationFormat>
  <Paragraphs>89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Alleyn Regular</vt:lpstr>
      <vt:lpstr>Arial</vt:lpstr>
      <vt:lpstr>Calibri</vt:lpstr>
      <vt:lpstr>Courier New</vt:lpstr>
      <vt:lpstr>Office Theme</vt:lpstr>
      <vt:lpstr>2_Office Theme</vt:lpstr>
      <vt:lpstr>1_Office Theme</vt:lpstr>
      <vt:lpstr>Increasing the reach of Neighbourhood Watch</vt:lpstr>
      <vt:lpstr>Advantages of increasing reach</vt:lpstr>
      <vt:lpstr>Mapping your area</vt:lpstr>
      <vt:lpstr>How to engage</vt:lpstr>
      <vt:lpstr>Community groups</vt:lpstr>
      <vt:lpstr>Local publications &amp; newspapers</vt:lpstr>
      <vt:lpstr>Housing Associations</vt:lpstr>
      <vt:lpstr>Resident’s Associations</vt:lpstr>
      <vt:lpstr>Local Councillors &amp; Parish councils</vt:lpstr>
      <vt:lpstr>Social media</vt:lpstr>
      <vt:lpstr>Partnerships with local business</vt:lpstr>
      <vt:lpstr>Neighbourhood Watch brings together….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Increasing the reach of Neighbourhood Watch</dc:title>
  <dc:creator>Cheryl Spruce</dc:creator>
  <cp:lastModifiedBy>Cheryl Spruce</cp:lastModifiedBy>
  <cp:revision>6</cp:revision>
  <dcterms:created xsi:type="dcterms:W3CDTF">2020-06-19T13:51:31Z</dcterms:created>
  <dcterms:modified xsi:type="dcterms:W3CDTF">2020-07-15T19:19:08Z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0x010100FC0D04547551624B846D21AB5BEFB30D</vt:lpwstr>
  </property>
</Properties>
</file>