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57" r:id="rId5"/>
    <p:sldId id="262" r:id="rId6"/>
    <p:sldId id="264" r:id="rId7"/>
    <p:sldId id="260" r:id="rId8"/>
    <p:sldId id="267" r:id="rId9"/>
    <p:sldId id="263" r:id="rId10"/>
    <p:sldId id="265" r:id="rId11"/>
    <p:sldId id="266" r:id="rId12"/>
    <p:sldId id="268" r:id="rId1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13FE5F-1825-593A-814B-022428A3D2DE}" v="131" dt="2020-04-29T12:57:23.1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3" autoAdjust="0"/>
    <p:restoredTop sz="84919" autoAdjust="0"/>
  </p:normalViewPr>
  <p:slideViewPr>
    <p:cSldViewPr snapToGrid="0">
      <p:cViewPr varScale="1">
        <p:scale>
          <a:sx n="59" d="100"/>
          <a:sy n="59" d="100"/>
        </p:scale>
        <p:origin x="109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yne Pascoe" userId="S::jayne.pascoe@ourwatch.org.uk::ad0ff3a3-567d-4899-bf2a-8147cc3b65b5" providerId="AD" clId="Web-{B613FE5F-1825-593A-814B-022428A3D2DE}"/>
    <pc:docChg chg="modSld">
      <pc:chgData name="Jayne Pascoe" userId="S::jayne.pascoe@ourwatch.org.uk::ad0ff3a3-567d-4899-bf2a-8147cc3b65b5" providerId="AD" clId="Web-{B613FE5F-1825-593A-814B-022428A3D2DE}" dt="2020-04-29T12:57:23.199" v="130" actId="20577"/>
      <pc:docMkLst>
        <pc:docMk/>
      </pc:docMkLst>
      <pc:sldChg chg="modSp">
        <pc:chgData name="Jayne Pascoe" userId="S::jayne.pascoe@ourwatch.org.uk::ad0ff3a3-567d-4899-bf2a-8147cc3b65b5" providerId="AD" clId="Web-{B613FE5F-1825-593A-814B-022428A3D2DE}" dt="2020-04-29T12:57:23.183" v="129" actId="20577"/>
        <pc:sldMkLst>
          <pc:docMk/>
          <pc:sldMk cId="940170246" sldId="268"/>
        </pc:sldMkLst>
        <pc:spChg chg="mod">
          <ac:chgData name="Jayne Pascoe" userId="S::jayne.pascoe@ourwatch.org.uk::ad0ff3a3-567d-4899-bf2a-8147cc3b65b5" providerId="AD" clId="Web-{B613FE5F-1825-593A-814B-022428A3D2DE}" dt="2020-04-29T12:57:23.183" v="129" actId="20577"/>
          <ac:spMkLst>
            <pc:docMk/>
            <pc:sldMk cId="940170246" sldId="268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C77FC3-F686-4CD0-9B92-606CE57A2CE2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1D2319-4765-4553-B568-42C7CE4E22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1045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13281E-29A5-478F-B37D-E9E5F0AFF88C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B86361-13B2-47B6-B85A-ADCCD0A6DB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3993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86361-13B2-47B6-B85A-ADCCD0A6DBB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83028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86361-13B2-47B6-B85A-ADCCD0A6DBBA}" type="slidenum">
              <a:rPr lang="en-GB" smtClean="0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47301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86361-13B2-47B6-B85A-ADCCD0A6DBBA}" type="slidenum">
              <a:rPr lang="en-GB" smtClean="0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27239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86361-13B2-47B6-B85A-ADCCD0A6DBB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9909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86361-13B2-47B6-B85A-ADCCD0A6DBBA}" type="slidenum">
              <a:rPr lang="en-GB" smtClean="0">
                <a:solidFill>
                  <a:prstClr val="black"/>
                </a:solidFill>
              </a:rPr>
              <a:pPr/>
              <a:t>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43182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86361-13B2-47B6-B85A-ADCCD0A6DBBA}" type="slidenum">
              <a:rPr lang="en-GB" smtClean="0">
                <a:solidFill>
                  <a:prstClr val="black"/>
                </a:solidFill>
              </a:rPr>
              <a:pPr/>
              <a:t>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7900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86361-13B2-47B6-B85A-ADCCD0A6DBBA}" type="slidenum">
              <a:rPr lang="en-GB" smtClean="0">
                <a:solidFill>
                  <a:prstClr val="black"/>
                </a:solidFill>
              </a:rPr>
              <a:pPr/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9042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86361-13B2-47B6-B85A-ADCCD0A6DBBA}" type="slidenum">
              <a:rPr lang="en-GB" smtClean="0">
                <a:solidFill>
                  <a:prstClr val="black"/>
                </a:solidFill>
              </a:rPr>
              <a:pPr/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22546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86361-13B2-47B6-B85A-ADCCD0A6DBBA}" type="slidenum">
              <a:rPr lang="en-GB" smtClean="0">
                <a:solidFill>
                  <a:prstClr val="black"/>
                </a:solidFill>
              </a:rPr>
              <a:pPr/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9729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047A1-57FA-45EE-B2E8-0E524682EFD0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0FFF6-2009-4D00-B3FC-EA93B61550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5633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047A1-57FA-45EE-B2E8-0E524682EFD0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0FFF6-2009-4D00-B3FC-EA93B61550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720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047A1-57FA-45EE-B2E8-0E524682EFD0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0FFF6-2009-4D00-B3FC-EA93B61550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0850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047A1-57FA-45EE-B2E8-0E524682EFD0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0FFF6-2009-4D00-B3FC-EA93B61550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028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047A1-57FA-45EE-B2E8-0E524682EFD0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0FFF6-2009-4D00-B3FC-EA93B61550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3468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047A1-57FA-45EE-B2E8-0E524682EFD0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0FFF6-2009-4D00-B3FC-EA93B61550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5037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047A1-57FA-45EE-B2E8-0E524682EFD0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0FFF6-2009-4D00-B3FC-EA93B61550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1549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047A1-57FA-45EE-B2E8-0E524682EFD0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0FFF6-2009-4D00-B3FC-EA93B61550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634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047A1-57FA-45EE-B2E8-0E524682EFD0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0FFF6-2009-4D00-B3FC-EA93B61550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994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047A1-57FA-45EE-B2E8-0E524682EFD0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0FFF6-2009-4D00-B3FC-EA93B61550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182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047A1-57FA-45EE-B2E8-0E524682EFD0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0FFF6-2009-4D00-B3FC-EA93B61550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789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047A1-57FA-45EE-B2E8-0E524682EFD0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0FFF6-2009-4D00-B3FC-EA93B61550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4776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earehourglass.org/contact-us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earehourglass.org/what-do-about-abus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NHW_Roundel_Logo Badge_RGB_Final.ai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221" y="-1935193"/>
            <a:ext cx="11814736" cy="834889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4389" y="4599118"/>
            <a:ext cx="7772400" cy="496919"/>
          </a:xfrm>
        </p:spPr>
        <p:txBody>
          <a:bodyPr>
            <a:noAutofit/>
          </a:bodyPr>
          <a:lstStyle/>
          <a:p>
            <a:r>
              <a:rPr lang="en-GB" sz="4800" dirty="0">
                <a:solidFill>
                  <a:srgbClr val="222222"/>
                </a:solidFill>
                <a:latin typeface="Calibri Light"/>
                <a:cs typeface="Calibri Light"/>
              </a:rPr>
              <a:t>Elder Abuse</a:t>
            </a:r>
            <a:endParaRPr lang="en-US" sz="4800" dirty="0">
              <a:solidFill>
                <a:srgbClr val="222222"/>
              </a:solidFill>
              <a:latin typeface="Calibri Light"/>
              <a:cs typeface="Calibri Light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560384" y="6051776"/>
            <a:ext cx="7065818" cy="4969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srgbClr val="222222"/>
                </a:solidFill>
                <a:latin typeface="Calibri"/>
                <a:cs typeface="Calibri"/>
              </a:rPr>
              <a:t>NWN</a:t>
            </a:r>
            <a:r>
              <a:rPr lang="en-US" sz="2400" dirty="0">
                <a:solidFill>
                  <a:srgbClr val="222222"/>
                </a:solidFill>
                <a:latin typeface="Calibri Light"/>
                <a:cs typeface="Calibri Light"/>
              </a:rPr>
              <a:t>| Team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557680" y="5390042"/>
            <a:ext cx="7065818" cy="4969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sz="2400" dirty="0">
                <a:solidFill>
                  <a:srgbClr val="222222"/>
                </a:solidFill>
                <a:latin typeface="Calibri Light"/>
                <a:ea typeface="Geneva"/>
                <a:cs typeface="Calibri Light"/>
              </a:rPr>
              <a:t>Neighbourhood Watch Network </a:t>
            </a:r>
          </a:p>
        </p:txBody>
      </p:sp>
    </p:spTree>
    <p:extLst>
      <p:ext uri="{BB962C8B-B14F-4D97-AF65-F5344CB8AC3E}">
        <p14:creationId xmlns:p14="http://schemas.microsoft.com/office/powerpoint/2010/main" val="11953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457" y="365125"/>
            <a:ext cx="11578106" cy="611059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What is Elder Abuse?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1710" y="1309816"/>
            <a:ext cx="10515600" cy="5002168"/>
          </a:xfrm>
        </p:spPr>
        <p:txBody>
          <a:bodyPr/>
          <a:lstStyle/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‘</a:t>
            </a:r>
            <a:r>
              <a:rPr lang="en-GB" sz="3200" dirty="0"/>
              <a:t>A single or repeated act or lack of appropriate action, occurring within any relationship where there is an expectation of trust, which causes harm or distress to an older person’.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36591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457" y="365125"/>
            <a:ext cx="11578106" cy="611059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Types of Elder Abuse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1710" y="1309816"/>
            <a:ext cx="10515600" cy="50021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People can be abused in many different ways; there are five common types of abuse: </a:t>
            </a:r>
          </a:p>
          <a:p>
            <a:r>
              <a:rPr lang="en-GB" dirty="0"/>
              <a:t>physical, </a:t>
            </a:r>
          </a:p>
          <a:p>
            <a:r>
              <a:rPr lang="en-GB" dirty="0"/>
              <a:t>psychological, </a:t>
            </a:r>
          </a:p>
          <a:p>
            <a:r>
              <a:rPr lang="en-GB" dirty="0"/>
              <a:t>financial, </a:t>
            </a:r>
          </a:p>
          <a:p>
            <a:r>
              <a:rPr lang="en-GB" dirty="0"/>
              <a:t>sexual abuse </a:t>
            </a:r>
          </a:p>
          <a:p>
            <a:r>
              <a:rPr lang="en-GB" dirty="0"/>
              <a:t>neglect. </a:t>
            </a:r>
          </a:p>
          <a:p>
            <a:pPr marL="0" indent="0">
              <a:buNone/>
            </a:pPr>
            <a:r>
              <a:rPr lang="en-GB" dirty="0"/>
              <a:t>Often these abuses are also crimes.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0444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457" y="365125"/>
            <a:ext cx="11578106" cy="611059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Signs of Physical Abuse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1710" y="1087394"/>
            <a:ext cx="10515600" cy="5634681"/>
          </a:xfrm>
        </p:spPr>
        <p:txBody>
          <a:bodyPr>
            <a:normAutofit lnSpcReduction="10000"/>
          </a:bodyPr>
          <a:lstStyle/>
          <a:p>
            <a:r>
              <a:rPr lang="en-GB" dirty="0"/>
              <a:t>Cuts, lacerations, puncture wounds, open wounds, bruises, welts, discolouration, black eyes, burns, bone fractures, broken bones, and skull fractures</a:t>
            </a:r>
          </a:p>
          <a:p>
            <a:r>
              <a:rPr lang="en-GB" dirty="0"/>
              <a:t>Untreated injuries in various stages of healing or not properly treated</a:t>
            </a:r>
          </a:p>
          <a:p>
            <a:r>
              <a:rPr lang="en-GB" dirty="0"/>
              <a:t>Poor skin condition or poor skin hygiene</a:t>
            </a:r>
          </a:p>
          <a:p>
            <a:r>
              <a:rPr lang="en-GB" dirty="0"/>
              <a:t>Dehydration and/or malnourished without illness-related cause</a:t>
            </a:r>
          </a:p>
          <a:p>
            <a:r>
              <a:rPr lang="en-GB" dirty="0"/>
              <a:t>Loss of weight</a:t>
            </a:r>
          </a:p>
          <a:p>
            <a:r>
              <a:rPr lang="en-GB" dirty="0"/>
              <a:t>Soiled clothing or bed</a:t>
            </a:r>
          </a:p>
          <a:p>
            <a:r>
              <a:rPr lang="en-GB" dirty="0"/>
              <a:t>Broken eyeglasses/frames, physical signs of being subjected to punishment, or signs of being restrained</a:t>
            </a:r>
          </a:p>
          <a:p>
            <a:r>
              <a:rPr lang="en-GB" dirty="0"/>
              <a:t>Inappropriate use of medication, overdosing or under-dosing</a:t>
            </a:r>
          </a:p>
          <a:p>
            <a:r>
              <a:rPr lang="en-GB" dirty="0"/>
              <a:t>An older person telling you they have been hit, slapped, kicked, or mistreated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912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457" y="365125"/>
            <a:ext cx="11578106" cy="611059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Signs of Psychological Abuse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1710" y="1309816"/>
            <a:ext cx="10515600" cy="5002168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Hesitation to talk openly</a:t>
            </a:r>
          </a:p>
          <a:p>
            <a:r>
              <a:rPr lang="en-GB" dirty="0"/>
              <a:t>Implausible stories</a:t>
            </a:r>
          </a:p>
          <a:p>
            <a:r>
              <a:rPr lang="en-GB" dirty="0"/>
              <a:t>Confusion or disorientation</a:t>
            </a:r>
          </a:p>
          <a:p>
            <a:r>
              <a:rPr lang="en-GB" dirty="0"/>
              <a:t>Anger without apparent cause</a:t>
            </a:r>
          </a:p>
          <a:p>
            <a:r>
              <a:rPr lang="en-GB" dirty="0"/>
              <a:t>Sudden change in behaviour</a:t>
            </a:r>
          </a:p>
          <a:p>
            <a:r>
              <a:rPr lang="en-GB" dirty="0"/>
              <a:t>Emotionally upset or agitated</a:t>
            </a:r>
          </a:p>
          <a:p>
            <a:r>
              <a:rPr lang="en-GB" dirty="0"/>
              <a:t>Unusual behaviour (sucking, biting, or rocking)</a:t>
            </a:r>
          </a:p>
          <a:p>
            <a:r>
              <a:rPr lang="en-GB" dirty="0"/>
              <a:t>Unexplained fear</a:t>
            </a:r>
          </a:p>
          <a:p>
            <a:r>
              <a:rPr lang="en-GB" dirty="0"/>
              <a:t>Denial of a situation</a:t>
            </a:r>
          </a:p>
          <a:p>
            <a:r>
              <a:rPr lang="en-GB" dirty="0"/>
              <a:t>Extremely withdrawn and non communicative or non responsive</a:t>
            </a:r>
          </a:p>
          <a:p>
            <a:r>
              <a:rPr lang="en-GB" dirty="0"/>
              <a:t>An older person telling you they are being verbally or emotionally abused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053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457" y="365125"/>
            <a:ext cx="11578106" cy="611059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Signs of Financial Abuse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1710" y="1309816"/>
            <a:ext cx="10515600" cy="5053914"/>
          </a:xfrm>
        </p:spPr>
        <p:txBody>
          <a:bodyPr>
            <a:normAutofit fontScale="62500" lnSpcReduction="20000"/>
          </a:bodyPr>
          <a:lstStyle/>
          <a:p>
            <a:r>
              <a:rPr lang="en-GB" dirty="0"/>
              <a:t>Signatures on cheques etc., that do not resemble the older person’s signature, or signed when the older person cannot write.</a:t>
            </a:r>
          </a:p>
          <a:p>
            <a:r>
              <a:rPr lang="en-GB" dirty="0"/>
              <a:t>Sudden changes in bank accounts, including unexplained withdrawals of large sums of money by a person accompanying the older person.</a:t>
            </a:r>
          </a:p>
          <a:p>
            <a:r>
              <a:rPr lang="en-GB" dirty="0"/>
              <a:t>The inclusion of additional names on an older person’s bank account.</a:t>
            </a:r>
          </a:p>
          <a:p>
            <a:r>
              <a:rPr lang="en-GB" dirty="0"/>
              <a:t>Abrupt changes to, or the sudden establishment of, wills.</a:t>
            </a:r>
          </a:p>
          <a:p>
            <a:r>
              <a:rPr lang="en-GB" dirty="0"/>
              <a:t>The sudden appearance of previously uninvolved relatives claiming their rights to an older person’s affairs or possessions.</a:t>
            </a:r>
          </a:p>
          <a:p>
            <a:r>
              <a:rPr lang="en-GB" dirty="0"/>
              <a:t>The unexplained sudden transfer of assets to a family member or someone outside the family</a:t>
            </a:r>
          </a:p>
          <a:p>
            <a:r>
              <a:rPr lang="en-GB" dirty="0"/>
              <a:t>Numerous unpaid bills, or overdue rent, when someone else is supposed to be paying the bills.</a:t>
            </a:r>
          </a:p>
          <a:p>
            <a:r>
              <a:rPr lang="en-GB" dirty="0"/>
              <a:t>Unusual concern by someone that an excessive amount of money is being expended on the care of the older person.</a:t>
            </a:r>
          </a:p>
          <a:p>
            <a:r>
              <a:rPr lang="en-GB" dirty="0"/>
              <a:t>Lack of amenities, such as TV, personal grooming items, appropriate clothing, that the older person should be able to afford.</a:t>
            </a:r>
          </a:p>
          <a:p>
            <a:r>
              <a:rPr lang="en-GB" dirty="0"/>
              <a:t>The unexplained disappearance of funds or valuable possessions such as art, silverware, or jewellery.</a:t>
            </a:r>
          </a:p>
          <a:p>
            <a:r>
              <a:rPr lang="en-GB" dirty="0"/>
              <a:t>Deliberate isolation of an older person from friends and family, resulting in the caregiver alone having total control.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849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457" y="365125"/>
            <a:ext cx="11578106" cy="611059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Signs of Sexual Abuse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8207" y="1643449"/>
            <a:ext cx="10515600" cy="5002168"/>
          </a:xfrm>
        </p:spPr>
        <p:txBody>
          <a:bodyPr/>
          <a:lstStyle/>
          <a:p>
            <a:r>
              <a:rPr lang="en-GB" dirty="0"/>
              <a:t>Bruises around the breasts or genital area</a:t>
            </a:r>
          </a:p>
          <a:p>
            <a:r>
              <a:rPr lang="en-GB" dirty="0"/>
              <a:t>Unexplained venereal disease or genital infections</a:t>
            </a:r>
          </a:p>
          <a:p>
            <a:r>
              <a:rPr lang="en-GB" dirty="0"/>
              <a:t>Unexplained vaginal or anal bleeding</a:t>
            </a:r>
          </a:p>
          <a:p>
            <a:r>
              <a:rPr lang="en-GB" dirty="0"/>
              <a:t>Difficulty in walking or standing</a:t>
            </a:r>
          </a:p>
          <a:p>
            <a:r>
              <a:rPr lang="en-GB" dirty="0"/>
              <a:t>Marked changes in behaviour</a:t>
            </a:r>
          </a:p>
          <a:p>
            <a:r>
              <a:rPr lang="en-GB" dirty="0"/>
              <a:t>Torn, stained, or bloody underclothing</a:t>
            </a:r>
          </a:p>
          <a:p>
            <a:r>
              <a:rPr lang="en-GB" dirty="0"/>
              <a:t>An older person telling you they have been sexually assaulted or raped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9299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457" y="365125"/>
            <a:ext cx="11578106" cy="611059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Signs of Neglect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1710" y="1309816"/>
            <a:ext cx="10515600" cy="5002168"/>
          </a:xfrm>
        </p:spPr>
        <p:txBody>
          <a:bodyPr>
            <a:normAutofit lnSpcReduction="10000"/>
          </a:bodyPr>
          <a:lstStyle/>
          <a:p>
            <a:r>
              <a:rPr lang="en-GB" dirty="0"/>
              <a:t>Dirt, faecal or urine smell, or other health and safety hazards in older person’s living environment</a:t>
            </a:r>
          </a:p>
          <a:p>
            <a:r>
              <a:rPr lang="en-GB" dirty="0"/>
              <a:t>Rashes, sores, or lice on him/her</a:t>
            </a:r>
          </a:p>
          <a:p>
            <a:r>
              <a:rPr lang="en-GB" dirty="0"/>
              <a:t>The older person is inadequately clothed</a:t>
            </a:r>
          </a:p>
          <a:p>
            <a:r>
              <a:rPr lang="en-GB" dirty="0"/>
              <a:t>The older person is malnourished or dehydrated</a:t>
            </a:r>
          </a:p>
          <a:p>
            <a:r>
              <a:rPr lang="en-GB" dirty="0"/>
              <a:t>The older person has an untreated medical condition</a:t>
            </a:r>
          </a:p>
          <a:p>
            <a:r>
              <a:rPr lang="en-GB" dirty="0"/>
              <a:t>The older person has poor personal hygiene</a:t>
            </a:r>
          </a:p>
          <a:p>
            <a:r>
              <a:rPr lang="en-GB" dirty="0"/>
              <a:t>Evidence of the withholding of medication or over-medication of the older person</a:t>
            </a:r>
          </a:p>
          <a:p>
            <a:r>
              <a:rPr lang="en-GB" dirty="0"/>
              <a:t>Evidence of a lack of assistance with eating and drinking</a:t>
            </a:r>
          </a:p>
          <a:p>
            <a:r>
              <a:rPr lang="en-GB" dirty="0"/>
              <a:t>Unsanitary and unclean conditions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2882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457" y="365125"/>
            <a:ext cx="11578106" cy="611059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What to do if you suspect Elder Abuse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1710" y="1136822"/>
            <a:ext cx="10515600" cy="5387546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You can talk to the </a:t>
            </a:r>
            <a:r>
              <a:rPr lang="en-GB" dirty="0">
                <a:ea typeface="+mn-lt"/>
                <a:cs typeface="+mn-lt"/>
              </a:rPr>
              <a:t>Hourglass </a:t>
            </a:r>
            <a:r>
              <a:rPr lang="en-GB" dirty="0"/>
              <a:t>helpline and seek advice, regardless of whether you are a carer, social worker, police officer, friend, neighbour etc. 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They are there to help.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Ring their helpline on 080 8808 814 or use the online contact form </a:t>
            </a:r>
            <a:r>
              <a:rPr lang="en-GB" dirty="0">
                <a:ea typeface="+mn-lt"/>
                <a:cs typeface="+mn-lt"/>
                <a:hlinkClick r:id="rId3"/>
              </a:rPr>
              <a:t>https://wearehourglass.org/contact-us</a:t>
            </a:r>
            <a:r>
              <a:rPr lang="en-GB" dirty="0">
                <a:ea typeface="+mn-lt"/>
                <a:cs typeface="+mn-lt"/>
              </a:rPr>
              <a:t> </a:t>
            </a:r>
            <a:endParaRPr lang="en-GB" dirty="0">
              <a:cs typeface="Calibri"/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For more information: </a:t>
            </a:r>
            <a:r>
              <a:rPr lang="en-GB" dirty="0">
                <a:ea typeface="+mn-lt"/>
                <a:cs typeface="+mn-lt"/>
                <a:hlinkClick r:id="rId4"/>
              </a:rPr>
              <a:t>https://wearehourglass.org/what-do-about-abuse</a:t>
            </a:r>
          </a:p>
        </p:txBody>
      </p:sp>
    </p:spTree>
    <p:extLst>
      <p:ext uri="{BB962C8B-B14F-4D97-AF65-F5344CB8AC3E}">
        <p14:creationId xmlns:p14="http://schemas.microsoft.com/office/powerpoint/2010/main" val="940170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C0D04547551624B846D21AB5BEFB30D" ma:contentTypeVersion="13" ma:contentTypeDescription="Create a new document." ma:contentTypeScope="" ma:versionID="f902e5b30bdb51e845e371738138489d">
  <xsd:schema xmlns:xsd="http://www.w3.org/2001/XMLSchema" xmlns:xs="http://www.w3.org/2001/XMLSchema" xmlns:p="http://schemas.microsoft.com/office/2006/metadata/properties" xmlns:ns2="e2b4769b-1392-4857-bf80-02d79cea6f97" xmlns:ns3="e5b2ecf0-566a-428b-ad9c-28fac7176d45" targetNamespace="http://schemas.microsoft.com/office/2006/metadata/properties" ma:root="true" ma:fieldsID="1b71ed6b510ec324194c7cafa8277228" ns2:_="" ns3:_="">
    <xsd:import namespace="e2b4769b-1392-4857-bf80-02d79cea6f97"/>
    <xsd:import namespace="e5b2ecf0-566a-428b-ad9c-28fac7176d4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b4769b-1392-4857-bf80-02d79cea6f9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b2ecf0-566a-428b-ad9c-28fac7176d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AF0EF65-EDB9-4C0B-B76F-2F3F2E2A10A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C290A3F-A0F5-4FEA-9F03-1BAB510E3C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2b4769b-1392-4857-bf80-02d79cea6f97"/>
    <ds:schemaRef ds:uri="e5b2ecf0-566a-428b-ad9c-28fac7176d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69E8377-2055-421D-B7BD-22479EB98108}">
  <ds:schemaRefs>
    <ds:schemaRef ds:uri="http://purl.org/dc/terms/"/>
    <ds:schemaRef ds:uri="e5b2ecf0-566a-428b-ad9c-28fac7176d45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e2b4769b-1392-4857-bf80-02d79cea6f97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979</TotalTime>
  <Words>615</Words>
  <Application>Microsoft Office PowerPoint</Application>
  <PresentationFormat>Widescreen</PresentationFormat>
  <Paragraphs>87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Geneva</vt:lpstr>
      <vt:lpstr>Office Theme</vt:lpstr>
      <vt:lpstr>Elder Abuse</vt:lpstr>
      <vt:lpstr>What is Elder Abuse?</vt:lpstr>
      <vt:lpstr>Types of Elder Abuse</vt:lpstr>
      <vt:lpstr>Signs of Physical Abuse</vt:lpstr>
      <vt:lpstr>Signs of Psychological Abuse</vt:lpstr>
      <vt:lpstr>Signs of Financial Abuse</vt:lpstr>
      <vt:lpstr>Signs of Sexual Abuse</vt:lpstr>
      <vt:lpstr>Signs of Neglect</vt:lpstr>
      <vt:lpstr>What to do if you suspect Elder Abuse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Amanda Sadler</dc:creator>
  <cp:lastModifiedBy>Jayne</cp:lastModifiedBy>
  <cp:revision>66</cp:revision>
  <cp:lastPrinted>2017-04-13T13:07:23Z</cp:lastPrinted>
  <dcterms:created xsi:type="dcterms:W3CDTF">2017-03-10T11:37:44Z</dcterms:created>
  <dcterms:modified xsi:type="dcterms:W3CDTF">2020-04-29T13:42:16Z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0x010100FC0D04547551624B846D21AB5BEFB30D</vt:lpwstr>
  </property>
</Properties>
</file>