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9" r:id="rId2"/>
    <p:sldId id="260" r:id="rId3"/>
    <p:sldId id="268" r:id="rId4"/>
    <p:sldId id="267" r:id="rId5"/>
    <p:sldId id="266" r:id="rId6"/>
    <p:sldId id="265" r:id="rId7"/>
    <p:sldId id="264" r:id="rId8"/>
    <p:sldId id="291" r:id="rId9"/>
    <p:sldId id="263" r:id="rId10"/>
    <p:sldId id="262" r:id="rId11"/>
    <p:sldId id="292" r:id="rId12"/>
    <p:sldId id="293" r:id="rId13"/>
    <p:sldId id="294" r:id="rId14"/>
    <p:sldId id="261" r:id="rId15"/>
    <p:sldId id="290" r:id="rId16"/>
    <p:sldId id="295" r:id="rId17"/>
    <p:sldId id="288" r:id="rId18"/>
    <p:sldId id="296" r:id="rId19"/>
    <p:sldId id="28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ia Mason" initials="TM" lastIdx="4" clrIdx="0">
    <p:extLst>
      <p:ext uri="{19B8F6BF-5375-455C-9EA6-DF929625EA0E}">
        <p15:presenceInfo xmlns:p15="http://schemas.microsoft.com/office/powerpoint/2012/main" userId="d1d38976329c3c8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7ADB"/>
    <a:srgbClr val="ED4FD3"/>
    <a:srgbClr val="EBE55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7" autoAdjust="0"/>
    <p:restoredTop sz="94660"/>
  </p:normalViewPr>
  <p:slideViewPr>
    <p:cSldViewPr snapToGrid="0">
      <p:cViewPr varScale="1">
        <p:scale>
          <a:sx n="67" d="100"/>
          <a:sy n="67" d="100"/>
        </p:scale>
        <p:origin x="76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1-19T13:40:10.288" idx="4">
    <p:pos x="6289" y="3107"/>
    <p:text>If you have already defined the loneliness issue in your community, you can share your findings with the audience here</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7-02T11:03:08.268" idx="2">
    <p:pos x="10" y="10"/>
    <p:text>If this slide appears to be blank, you need to click on the 'Enable editing' button within the PROTECTED VIEW banner across the top of the presentation.  
Then click the 'Enable content' button within the SECURITY WARNING banner that appears next.
Then double-click on the image - it may still take a few seconds for the film to load, but it will appear there eventually. 
Then click on the arrow in the middle to start the film.
The full screen button is at the bottom left.</p:text>
    <p:extLst>
      <p:ext uri="{C676402C-5697-4E1C-873F-D02D1690AC5C}">
        <p15:threadingInfo xmlns:p15="http://schemas.microsoft.com/office/powerpoint/2012/main" timeZoneBias="-60"/>
      </p:ext>
    </p:extLst>
  </p:cm>
  <p:cm authorId="1" dt="2018-08-07T12:26:28.101" idx="3">
    <p:pos x="10" y="106"/>
    <p:text>If you are using a Mac, the film may not show at all, I'm afraid.  Complain to Apple!  If you want to show the film from your browser (ie by exiting the Powerpoint and then coming back to it after showing the film), this is the URL:
https://www.youtube.com/watch?v=nF2_4uRtHJs</p:text>
    <p:extLst>
      <p:ext uri="{C676402C-5697-4E1C-873F-D02D1690AC5C}">
        <p15:threadingInfo xmlns:p15="http://schemas.microsoft.com/office/powerpoint/2012/main" timeZoneBias="-60">
          <p15:parentCm authorId="1" idx="2"/>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FE994B-2D38-5149-BAA9-E830A49994D5}" type="datetimeFigureOut">
              <a:rPr lang="en-US" smtClean="0"/>
              <a:t>3/19/2020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n-GB"/>
              <a:t>Edit Master text styles
Second level
Third level
Fourth level
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C3D179-09C4-8541-999A-AA68BAB89E7A}" type="slidenum">
              <a:rPr lang="en-US" smtClean="0"/>
              <a:t>‹#›</a:t>
            </a:fld>
            <a:endParaRPr lang="en-US"/>
          </a:p>
        </p:txBody>
      </p:sp>
    </p:spTree>
    <p:extLst>
      <p:ext uri="{BB962C8B-B14F-4D97-AF65-F5344CB8AC3E}">
        <p14:creationId xmlns:p14="http://schemas.microsoft.com/office/powerpoint/2010/main" val="3290583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1</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2</a:t>
            </a:fld>
            <a:endParaRPr lang="en-US"/>
          </a:p>
        </p:txBody>
      </p:sp>
    </p:spTree>
    <p:extLst>
      <p:ext uri="{BB962C8B-B14F-4D97-AF65-F5344CB8AC3E}">
        <p14:creationId xmlns:p14="http://schemas.microsoft.com/office/powerpoint/2010/main" val="710315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15</a:t>
            </a:fld>
            <a:endParaRPr lang="en-US"/>
          </a:p>
        </p:txBody>
      </p:sp>
    </p:spTree>
    <p:extLst>
      <p:ext uri="{BB962C8B-B14F-4D97-AF65-F5344CB8AC3E}">
        <p14:creationId xmlns:p14="http://schemas.microsoft.com/office/powerpoint/2010/main" val="2084421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16</a:t>
            </a:fld>
            <a:endParaRPr lang="en-US"/>
          </a:p>
        </p:txBody>
      </p:sp>
    </p:spTree>
    <p:extLst>
      <p:ext uri="{BB962C8B-B14F-4D97-AF65-F5344CB8AC3E}">
        <p14:creationId xmlns:p14="http://schemas.microsoft.com/office/powerpoint/2010/main" val="3260582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17</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18</a:t>
            </a:fld>
            <a:endParaRPr lang="en-US"/>
          </a:p>
        </p:txBody>
      </p:sp>
    </p:spTree>
    <p:extLst>
      <p:ext uri="{BB962C8B-B14F-4D97-AF65-F5344CB8AC3E}">
        <p14:creationId xmlns:p14="http://schemas.microsoft.com/office/powerpoint/2010/main" val="3059390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19</a:t>
            </a:fld>
            <a:endParaRPr lang="en-US"/>
          </a:p>
        </p:txBody>
      </p:sp>
    </p:spTree>
    <p:extLst>
      <p:ext uri="{BB962C8B-B14F-4D97-AF65-F5344CB8AC3E}">
        <p14:creationId xmlns:p14="http://schemas.microsoft.com/office/powerpoint/2010/main" val="3473301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C45661-1F4B-BC4B-A86C-20E98955CB9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5117FAC5-CEBC-3E40-BD13-C0C95725D5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01D7349A-E91C-CF49-8442-C04BEA77DECE}"/>
              </a:ext>
            </a:extLst>
          </p:cNvPr>
          <p:cNvSpPr>
            <a:spLocks noGrp="1"/>
          </p:cNvSpPr>
          <p:nvPr>
            <p:ph type="dt" sz="half" idx="10"/>
          </p:nvPr>
        </p:nvSpPr>
        <p:spPr/>
        <p:txBody>
          <a:bodyPr/>
          <a:lstStyle/>
          <a:p>
            <a:fld id="{A97BC136-40D8-1B49-BF62-3A405DE19731}" type="datetimeFigureOut">
              <a:rPr lang="en-US" smtClean="0"/>
              <a:t>3/19/2020</a:t>
            </a:fld>
            <a:endParaRPr lang="en-US"/>
          </a:p>
        </p:txBody>
      </p:sp>
      <p:sp>
        <p:nvSpPr>
          <p:cNvPr id="5" name="Footer Placeholder 4">
            <a:extLst>
              <a:ext uri="{FF2B5EF4-FFF2-40B4-BE49-F238E27FC236}">
                <a16:creationId xmlns:a16="http://schemas.microsoft.com/office/drawing/2014/main" xmlns="" id="{3E46FE7B-FA25-DF4D-9878-902834743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7FFCCEC-E9BE-1B42-B53F-A338A2045C9C}"/>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3573586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99B9C5-D17D-054A-A000-BEDA1D2D7F4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8933243A-50EF-B444-A344-351A240C1623}"/>
              </a:ext>
            </a:extLst>
          </p:cNvPr>
          <p:cNvSpPr>
            <a:spLocks noGrp="1"/>
          </p:cNvSpPr>
          <p:nvPr>
            <p:ph type="body" orient="vert" idx="1"/>
          </p:nvPr>
        </p:nvSpPr>
        <p:spPr/>
        <p:txBody>
          <a:bodyPr vert="eaVert"/>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xmlns="" id="{FC888459-246B-A845-B4AE-3657CBBFAD29}"/>
              </a:ext>
            </a:extLst>
          </p:cNvPr>
          <p:cNvSpPr>
            <a:spLocks noGrp="1"/>
          </p:cNvSpPr>
          <p:nvPr>
            <p:ph type="dt" sz="half" idx="10"/>
          </p:nvPr>
        </p:nvSpPr>
        <p:spPr/>
        <p:txBody>
          <a:bodyPr/>
          <a:lstStyle/>
          <a:p>
            <a:fld id="{A97BC136-40D8-1B49-BF62-3A405DE19731}" type="datetimeFigureOut">
              <a:rPr lang="en-US" smtClean="0"/>
              <a:t>3/19/2020</a:t>
            </a:fld>
            <a:endParaRPr lang="en-US"/>
          </a:p>
        </p:txBody>
      </p:sp>
      <p:sp>
        <p:nvSpPr>
          <p:cNvPr id="5" name="Footer Placeholder 4">
            <a:extLst>
              <a:ext uri="{FF2B5EF4-FFF2-40B4-BE49-F238E27FC236}">
                <a16:creationId xmlns:a16="http://schemas.microsoft.com/office/drawing/2014/main" xmlns="" id="{4E0F98B5-9C45-8841-B8BC-961076A3D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5DBE696-3413-BC4B-AE16-91B0F02039F3}"/>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865146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2CB45B6-BE34-944B-B5F0-6172DCA814D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9524A4E2-8F8A-A04F-999D-17D96134E603}"/>
              </a:ext>
            </a:extLst>
          </p:cNvPr>
          <p:cNvSpPr>
            <a:spLocks noGrp="1"/>
          </p:cNvSpPr>
          <p:nvPr>
            <p:ph type="body" orient="vert" idx="1"/>
          </p:nvPr>
        </p:nvSpPr>
        <p:spPr>
          <a:xfrm>
            <a:off x="838200" y="365125"/>
            <a:ext cx="7734300" cy="5811838"/>
          </a:xfrm>
        </p:spPr>
        <p:txBody>
          <a:bodyPr vert="eaVert"/>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xmlns="" id="{0839C3BF-C1F0-F246-98EB-9BB3D4F89C7C}"/>
              </a:ext>
            </a:extLst>
          </p:cNvPr>
          <p:cNvSpPr>
            <a:spLocks noGrp="1"/>
          </p:cNvSpPr>
          <p:nvPr>
            <p:ph type="dt" sz="half" idx="10"/>
          </p:nvPr>
        </p:nvSpPr>
        <p:spPr/>
        <p:txBody>
          <a:bodyPr/>
          <a:lstStyle/>
          <a:p>
            <a:fld id="{A97BC136-40D8-1B49-BF62-3A405DE19731}" type="datetimeFigureOut">
              <a:rPr lang="en-US" smtClean="0"/>
              <a:t>3/19/2020</a:t>
            </a:fld>
            <a:endParaRPr lang="en-US"/>
          </a:p>
        </p:txBody>
      </p:sp>
      <p:sp>
        <p:nvSpPr>
          <p:cNvPr id="5" name="Footer Placeholder 4">
            <a:extLst>
              <a:ext uri="{FF2B5EF4-FFF2-40B4-BE49-F238E27FC236}">
                <a16:creationId xmlns:a16="http://schemas.microsoft.com/office/drawing/2014/main" xmlns="" id="{9D51375D-D9DD-2643-AD1A-829C35EB07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E8B6ECF-ADA2-C64B-959F-AE71B7177209}"/>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290590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1BABC5-8113-154E-A6E6-F98DE48B14A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AF855E8A-1CB2-5B4F-8DB7-EFF58A8803D2}"/>
              </a:ext>
            </a:extLst>
          </p:cNvPr>
          <p:cNvSpPr>
            <a:spLocks noGrp="1"/>
          </p:cNvSpPr>
          <p:nvPr>
            <p:ph idx="1"/>
          </p:nvPr>
        </p:nvSpPr>
        <p:spPr/>
        <p:txBody>
          <a:bodyPr/>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xmlns="" id="{94CE3E63-2C68-B047-A8CF-D4B6A7E20A21}"/>
              </a:ext>
            </a:extLst>
          </p:cNvPr>
          <p:cNvSpPr>
            <a:spLocks noGrp="1"/>
          </p:cNvSpPr>
          <p:nvPr>
            <p:ph type="dt" sz="half" idx="10"/>
          </p:nvPr>
        </p:nvSpPr>
        <p:spPr/>
        <p:txBody>
          <a:bodyPr/>
          <a:lstStyle/>
          <a:p>
            <a:fld id="{A97BC136-40D8-1B49-BF62-3A405DE19731}" type="datetimeFigureOut">
              <a:rPr lang="en-US" smtClean="0"/>
              <a:t>3/19/2020</a:t>
            </a:fld>
            <a:endParaRPr lang="en-US"/>
          </a:p>
        </p:txBody>
      </p:sp>
      <p:sp>
        <p:nvSpPr>
          <p:cNvPr id="5" name="Footer Placeholder 4">
            <a:extLst>
              <a:ext uri="{FF2B5EF4-FFF2-40B4-BE49-F238E27FC236}">
                <a16:creationId xmlns:a16="http://schemas.microsoft.com/office/drawing/2014/main" xmlns="" id="{88E29138-0BEF-754F-98A0-279E05F16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123FEF3-E816-E442-B91B-10019D8BFB67}"/>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3732381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E61E25-2C26-4243-9E90-0F3F414163E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0B615EB9-6B7E-E64A-8C90-9050FED1A3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xmlns="" id="{AD5D988F-85F4-FA43-B070-AC9478C5CA8D}"/>
              </a:ext>
            </a:extLst>
          </p:cNvPr>
          <p:cNvSpPr>
            <a:spLocks noGrp="1"/>
          </p:cNvSpPr>
          <p:nvPr>
            <p:ph type="dt" sz="half" idx="10"/>
          </p:nvPr>
        </p:nvSpPr>
        <p:spPr/>
        <p:txBody>
          <a:bodyPr/>
          <a:lstStyle/>
          <a:p>
            <a:fld id="{A97BC136-40D8-1B49-BF62-3A405DE19731}" type="datetimeFigureOut">
              <a:rPr lang="en-US" smtClean="0"/>
              <a:t>3/19/2020</a:t>
            </a:fld>
            <a:endParaRPr lang="en-US"/>
          </a:p>
        </p:txBody>
      </p:sp>
      <p:sp>
        <p:nvSpPr>
          <p:cNvPr id="5" name="Footer Placeholder 4">
            <a:extLst>
              <a:ext uri="{FF2B5EF4-FFF2-40B4-BE49-F238E27FC236}">
                <a16:creationId xmlns:a16="http://schemas.microsoft.com/office/drawing/2014/main" xmlns="" id="{B5B33DD5-A2EA-8144-B423-C677E7C041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26A22EC-D669-AE4C-835A-FB826087C734}"/>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4050325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9861E8-A410-F74D-8544-078B0D1B590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384370AB-A56E-E84B-A1F1-ADE67867B49F}"/>
              </a:ext>
            </a:extLst>
          </p:cNvPr>
          <p:cNvSpPr>
            <a:spLocks noGrp="1"/>
          </p:cNvSpPr>
          <p:nvPr>
            <p:ph sz="half" idx="1"/>
          </p:nvPr>
        </p:nvSpPr>
        <p:spPr>
          <a:xfrm>
            <a:off x="838200" y="1825625"/>
            <a:ext cx="5181600" cy="4351338"/>
          </a:xfrm>
        </p:spPr>
        <p:txBody>
          <a:bodyPr/>
          <a:lstStyle/>
          <a:p>
            <a:r>
              <a:rPr lang="en-GB"/>
              <a:t>Edit Master text styles
Second level
Third level
Fourth level
Fifth level</a:t>
            </a:r>
            <a:endParaRPr lang="en-US"/>
          </a:p>
        </p:txBody>
      </p:sp>
      <p:sp>
        <p:nvSpPr>
          <p:cNvPr id="4" name="Content Placeholder 3">
            <a:extLst>
              <a:ext uri="{FF2B5EF4-FFF2-40B4-BE49-F238E27FC236}">
                <a16:creationId xmlns:a16="http://schemas.microsoft.com/office/drawing/2014/main" xmlns="" id="{ACFE8D27-EAEF-4B4E-8069-474D87D41C51}"/>
              </a:ext>
            </a:extLst>
          </p:cNvPr>
          <p:cNvSpPr>
            <a:spLocks noGrp="1"/>
          </p:cNvSpPr>
          <p:nvPr>
            <p:ph sz="half" idx="2"/>
          </p:nvPr>
        </p:nvSpPr>
        <p:spPr>
          <a:xfrm>
            <a:off x="6172200" y="1825625"/>
            <a:ext cx="5181600" cy="4351338"/>
          </a:xfrm>
        </p:spPr>
        <p:txBody>
          <a:bodyPr/>
          <a:lstStyle/>
          <a:p>
            <a:r>
              <a:rPr lang="en-GB"/>
              <a:t>Edit Master text styles
Second level
Third level
Fourth level
Fifth level</a:t>
            </a:r>
            <a:endParaRPr lang="en-US"/>
          </a:p>
        </p:txBody>
      </p:sp>
      <p:sp>
        <p:nvSpPr>
          <p:cNvPr id="5" name="Date Placeholder 4">
            <a:extLst>
              <a:ext uri="{FF2B5EF4-FFF2-40B4-BE49-F238E27FC236}">
                <a16:creationId xmlns:a16="http://schemas.microsoft.com/office/drawing/2014/main" xmlns="" id="{14DED3DB-A17B-9F4B-9E4E-6CF34702D1AA}"/>
              </a:ext>
            </a:extLst>
          </p:cNvPr>
          <p:cNvSpPr>
            <a:spLocks noGrp="1"/>
          </p:cNvSpPr>
          <p:nvPr>
            <p:ph type="dt" sz="half" idx="10"/>
          </p:nvPr>
        </p:nvSpPr>
        <p:spPr/>
        <p:txBody>
          <a:bodyPr/>
          <a:lstStyle/>
          <a:p>
            <a:fld id="{A97BC136-40D8-1B49-BF62-3A405DE19731}" type="datetimeFigureOut">
              <a:rPr lang="en-US" smtClean="0"/>
              <a:t>3/19/2020</a:t>
            </a:fld>
            <a:endParaRPr lang="en-US"/>
          </a:p>
        </p:txBody>
      </p:sp>
      <p:sp>
        <p:nvSpPr>
          <p:cNvPr id="6" name="Footer Placeholder 5">
            <a:extLst>
              <a:ext uri="{FF2B5EF4-FFF2-40B4-BE49-F238E27FC236}">
                <a16:creationId xmlns:a16="http://schemas.microsoft.com/office/drawing/2014/main" xmlns="" id="{2314544A-0639-DC4C-9D76-892910D19B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59CAB4C-38D6-CD4A-8440-5C8D9ACE1D2C}"/>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2061185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3C6D51-52D4-BC49-9443-9BA3D31989E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CA074E33-55B5-4F46-B307-F6BFC4DD46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a:t>Edit Master text styles
Second level
Third level
Fourth level
Fifth level</a:t>
            </a:r>
            <a:endParaRPr lang="en-US"/>
          </a:p>
        </p:txBody>
      </p:sp>
      <p:sp>
        <p:nvSpPr>
          <p:cNvPr id="4" name="Content Placeholder 3">
            <a:extLst>
              <a:ext uri="{FF2B5EF4-FFF2-40B4-BE49-F238E27FC236}">
                <a16:creationId xmlns:a16="http://schemas.microsoft.com/office/drawing/2014/main" xmlns="" id="{5C73309A-82FE-A145-9AC0-3F4DF820C698}"/>
              </a:ext>
            </a:extLst>
          </p:cNvPr>
          <p:cNvSpPr>
            <a:spLocks noGrp="1"/>
          </p:cNvSpPr>
          <p:nvPr>
            <p:ph sz="half" idx="2"/>
          </p:nvPr>
        </p:nvSpPr>
        <p:spPr>
          <a:xfrm>
            <a:off x="839788" y="2505075"/>
            <a:ext cx="5157787" cy="3684588"/>
          </a:xfrm>
        </p:spPr>
        <p:txBody>
          <a:bodyPr/>
          <a:lstStyle/>
          <a:p>
            <a:r>
              <a:rPr lang="en-GB"/>
              <a:t>Edit Master text styles
Second level
Third level
Fourth level
Fifth level</a:t>
            </a:r>
            <a:endParaRPr lang="en-US"/>
          </a:p>
        </p:txBody>
      </p:sp>
      <p:sp>
        <p:nvSpPr>
          <p:cNvPr id="5" name="Text Placeholder 4">
            <a:extLst>
              <a:ext uri="{FF2B5EF4-FFF2-40B4-BE49-F238E27FC236}">
                <a16:creationId xmlns:a16="http://schemas.microsoft.com/office/drawing/2014/main" xmlns="" id="{86EA5378-F8B9-3649-80FB-6441CE69C1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a:t>Edit Master text styles
Second level
Third level
Fourth level
Fifth level</a:t>
            </a:r>
            <a:endParaRPr lang="en-US"/>
          </a:p>
        </p:txBody>
      </p:sp>
      <p:sp>
        <p:nvSpPr>
          <p:cNvPr id="6" name="Content Placeholder 5">
            <a:extLst>
              <a:ext uri="{FF2B5EF4-FFF2-40B4-BE49-F238E27FC236}">
                <a16:creationId xmlns:a16="http://schemas.microsoft.com/office/drawing/2014/main" xmlns="" id="{69BD7860-BCBC-C649-ADB2-006384FB62C4}"/>
              </a:ext>
            </a:extLst>
          </p:cNvPr>
          <p:cNvSpPr>
            <a:spLocks noGrp="1"/>
          </p:cNvSpPr>
          <p:nvPr>
            <p:ph sz="quarter" idx="4"/>
          </p:nvPr>
        </p:nvSpPr>
        <p:spPr>
          <a:xfrm>
            <a:off x="6172200" y="2505075"/>
            <a:ext cx="5183188" cy="3684588"/>
          </a:xfrm>
        </p:spPr>
        <p:txBody>
          <a:bodyPr/>
          <a:lstStyle/>
          <a:p>
            <a:r>
              <a:rPr lang="en-GB"/>
              <a:t>Edit Master text styles
Second level
Third level
Fourth level
Fifth level</a:t>
            </a:r>
            <a:endParaRPr lang="en-US"/>
          </a:p>
        </p:txBody>
      </p:sp>
      <p:sp>
        <p:nvSpPr>
          <p:cNvPr id="7" name="Date Placeholder 6">
            <a:extLst>
              <a:ext uri="{FF2B5EF4-FFF2-40B4-BE49-F238E27FC236}">
                <a16:creationId xmlns:a16="http://schemas.microsoft.com/office/drawing/2014/main" xmlns="" id="{AE199636-B7B4-3048-BB03-E9378B785E82}"/>
              </a:ext>
            </a:extLst>
          </p:cNvPr>
          <p:cNvSpPr>
            <a:spLocks noGrp="1"/>
          </p:cNvSpPr>
          <p:nvPr>
            <p:ph type="dt" sz="half" idx="10"/>
          </p:nvPr>
        </p:nvSpPr>
        <p:spPr/>
        <p:txBody>
          <a:bodyPr/>
          <a:lstStyle/>
          <a:p>
            <a:fld id="{A97BC136-40D8-1B49-BF62-3A405DE19731}" type="datetimeFigureOut">
              <a:rPr lang="en-US" smtClean="0"/>
              <a:t>3/19/2020</a:t>
            </a:fld>
            <a:endParaRPr lang="en-US"/>
          </a:p>
        </p:txBody>
      </p:sp>
      <p:sp>
        <p:nvSpPr>
          <p:cNvPr id="8" name="Footer Placeholder 7">
            <a:extLst>
              <a:ext uri="{FF2B5EF4-FFF2-40B4-BE49-F238E27FC236}">
                <a16:creationId xmlns:a16="http://schemas.microsoft.com/office/drawing/2014/main" xmlns="" id="{C5C4BBFA-9A50-024B-8DAD-DE6DCE8D6B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16A7130-A213-054A-84C9-CE1D567B58AD}"/>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3478085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F6F6E9-BF3E-FC4D-8336-52AB36D7643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80FFE4C9-263F-D147-8DFC-4E989CC84047}"/>
              </a:ext>
            </a:extLst>
          </p:cNvPr>
          <p:cNvSpPr>
            <a:spLocks noGrp="1"/>
          </p:cNvSpPr>
          <p:nvPr>
            <p:ph type="dt" sz="half" idx="10"/>
          </p:nvPr>
        </p:nvSpPr>
        <p:spPr/>
        <p:txBody>
          <a:bodyPr/>
          <a:lstStyle/>
          <a:p>
            <a:fld id="{A97BC136-40D8-1B49-BF62-3A405DE19731}" type="datetimeFigureOut">
              <a:rPr lang="en-US" smtClean="0"/>
              <a:t>3/19/2020</a:t>
            </a:fld>
            <a:endParaRPr lang="en-US"/>
          </a:p>
        </p:txBody>
      </p:sp>
      <p:sp>
        <p:nvSpPr>
          <p:cNvPr id="4" name="Footer Placeholder 3">
            <a:extLst>
              <a:ext uri="{FF2B5EF4-FFF2-40B4-BE49-F238E27FC236}">
                <a16:creationId xmlns:a16="http://schemas.microsoft.com/office/drawing/2014/main" xmlns="" id="{9D6C7B12-3CDF-F842-A3F2-C3B7A81A56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B1A3BA1-6634-4D4E-950C-2E551A7B2C24}"/>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883645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B2D9861-D282-1749-A6F4-19B23D1E4203}"/>
              </a:ext>
            </a:extLst>
          </p:cNvPr>
          <p:cNvSpPr>
            <a:spLocks noGrp="1"/>
          </p:cNvSpPr>
          <p:nvPr>
            <p:ph type="dt" sz="half" idx="10"/>
          </p:nvPr>
        </p:nvSpPr>
        <p:spPr/>
        <p:txBody>
          <a:bodyPr/>
          <a:lstStyle/>
          <a:p>
            <a:fld id="{A97BC136-40D8-1B49-BF62-3A405DE19731}" type="datetimeFigureOut">
              <a:rPr lang="en-US" smtClean="0"/>
              <a:t>3/19/2020</a:t>
            </a:fld>
            <a:endParaRPr lang="en-US"/>
          </a:p>
        </p:txBody>
      </p:sp>
      <p:sp>
        <p:nvSpPr>
          <p:cNvPr id="3" name="Footer Placeholder 2">
            <a:extLst>
              <a:ext uri="{FF2B5EF4-FFF2-40B4-BE49-F238E27FC236}">
                <a16:creationId xmlns:a16="http://schemas.microsoft.com/office/drawing/2014/main" xmlns="" id="{6D3EEDCF-F363-4C48-8160-D144BEE450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8E9B2D4-7549-7A46-BFC1-A442F1477467}"/>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986151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10393B-617F-444E-BFD3-F5085646F91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A56FD26F-EF5E-FD42-8EF7-07BF7B7AB0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GB"/>
              <a:t>Edit Master text styles
Second level
Third level
Fourth level
Fifth level</a:t>
            </a:r>
            <a:endParaRPr lang="en-US"/>
          </a:p>
        </p:txBody>
      </p:sp>
      <p:sp>
        <p:nvSpPr>
          <p:cNvPr id="4" name="Text Placeholder 3">
            <a:extLst>
              <a:ext uri="{FF2B5EF4-FFF2-40B4-BE49-F238E27FC236}">
                <a16:creationId xmlns:a16="http://schemas.microsoft.com/office/drawing/2014/main" xmlns="" id="{1DF7B960-B64A-554F-BAD5-D0C5CF5B46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a:t>Edit Master text styles
Second level
Third level
Fourth level
Fifth level</a:t>
            </a:r>
            <a:endParaRPr lang="en-US"/>
          </a:p>
        </p:txBody>
      </p:sp>
      <p:sp>
        <p:nvSpPr>
          <p:cNvPr id="5" name="Date Placeholder 4">
            <a:extLst>
              <a:ext uri="{FF2B5EF4-FFF2-40B4-BE49-F238E27FC236}">
                <a16:creationId xmlns:a16="http://schemas.microsoft.com/office/drawing/2014/main" xmlns="" id="{4BBAACA7-671B-1445-9B8B-F6B962D8556E}"/>
              </a:ext>
            </a:extLst>
          </p:cNvPr>
          <p:cNvSpPr>
            <a:spLocks noGrp="1"/>
          </p:cNvSpPr>
          <p:nvPr>
            <p:ph type="dt" sz="half" idx="10"/>
          </p:nvPr>
        </p:nvSpPr>
        <p:spPr/>
        <p:txBody>
          <a:bodyPr/>
          <a:lstStyle/>
          <a:p>
            <a:fld id="{A97BC136-40D8-1B49-BF62-3A405DE19731}" type="datetimeFigureOut">
              <a:rPr lang="en-US" smtClean="0"/>
              <a:t>3/19/2020</a:t>
            </a:fld>
            <a:endParaRPr lang="en-US"/>
          </a:p>
        </p:txBody>
      </p:sp>
      <p:sp>
        <p:nvSpPr>
          <p:cNvPr id="6" name="Footer Placeholder 5">
            <a:extLst>
              <a:ext uri="{FF2B5EF4-FFF2-40B4-BE49-F238E27FC236}">
                <a16:creationId xmlns:a16="http://schemas.microsoft.com/office/drawing/2014/main" xmlns="" id="{80341135-1A80-C54D-94CE-96564C71D7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921F525-2A9B-3B40-84D4-D7692330A4E2}"/>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4222959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2B6C21-41EE-B84A-8218-45669B5E160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5FBB1E53-6674-4247-9C57-0AE1E9DD6B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F44C1BD-1F9F-A642-9ECA-7EE7A90703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a:t>Edit Master text styles
Second level
Third level
Fourth level
Fifth level</a:t>
            </a:r>
            <a:endParaRPr lang="en-US"/>
          </a:p>
        </p:txBody>
      </p:sp>
      <p:sp>
        <p:nvSpPr>
          <p:cNvPr id="5" name="Date Placeholder 4">
            <a:extLst>
              <a:ext uri="{FF2B5EF4-FFF2-40B4-BE49-F238E27FC236}">
                <a16:creationId xmlns:a16="http://schemas.microsoft.com/office/drawing/2014/main" xmlns="" id="{4A15BB7A-511F-7948-9B8B-7D5985CF5BD0}"/>
              </a:ext>
            </a:extLst>
          </p:cNvPr>
          <p:cNvSpPr>
            <a:spLocks noGrp="1"/>
          </p:cNvSpPr>
          <p:nvPr>
            <p:ph type="dt" sz="half" idx="10"/>
          </p:nvPr>
        </p:nvSpPr>
        <p:spPr/>
        <p:txBody>
          <a:bodyPr/>
          <a:lstStyle/>
          <a:p>
            <a:fld id="{A97BC136-40D8-1B49-BF62-3A405DE19731}" type="datetimeFigureOut">
              <a:rPr lang="en-US" smtClean="0"/>
              <a:t>3/19/2020</a:t>
            </a:fld>
            <a:endParaRPr lang="en-US"/>
          </a:p>
        </p:txBody>
      </p:sp>
      <p:sp>
        <p:nvSpPr>
          <p:cNvPr id="6" name="Footer Placeholder 5">
            <a:extLst>
              <a:ext uri="{FF2B5EF4-FFF2-40B4-BE49-F238E27FC236}">
                <a16:creationId xmlns:a16="http://schemas.microsoft.com/office/drawing/2014/main" xmlns="" id="{3BBC98A2-A33E-6847-A033-3EC1E4DE55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CCF0EE8-C8E0-C44C-BCB1-46630C6BB129}"/>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623201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DD5210D-77D2-1D43-8659-E23CCA0E87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81F8A2E6-7E90-0D41-AFE9-4E3538689A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xmlns="" id="{618F8F30-1217-6D44-BF9F-ED2B385E89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BC136-40D8-1B49-BF62-3A405DE19731}" type="datetimeFigureOut">
              <a:rPr lang="en-US" smtClean="0"/>
              <a:t>3/19/2020</a:t>
            </a:fld>
            <a:endParaRPr lang="en-US"/>
          </a:p>
        </p:txBody>
      </p:sp>
      <p:sp>
        <p:nvSpPr>
          <p:cNvPr id="5" name="Footer Placeholder 4">
            <a:extLst>
              <a:ext uri="{FF2B5EF4-FFF2-40B4-BE49-F238E27FC236}">
                <a16:creationId xmlns:a16="http://schemas.microsoft.com/office/drawing/2014/main" xmlns="" id="{8575BA62-237F-C440-A2B4-F75CFD4BFC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0706C82-5DC9-084E-AF10-E7918BC272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0FC30-7492-D340-A91A-325572EF18F2}" type="slidenum">
              <a:rPr lang="en-US" smtClean="0"/>
              <a:t>‹#›</a:t>
            </a:fld>
            <a:endParaRPr lang="en-US"/>
          </a:p>
        </p:txBody>
      </p:sp>
    </p:spTree>
    <p:extLst>
      <p:ext uri="{BB962C8B-B14F-4D97-AF65-F5344CB8AC3E}">
        <p14:creationId xmlns:p14="http://schemas.microsoft.com/office/powerpoint/2010/main" val="3442790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jfi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imxaMzCcOMM?feature=oembed" TargetMode="External"/><Relationship Id="rId6" Type="http://schemas.openxmlformats.org/officeDocument/2006/relationships/comments" Target="../comments/comment2.xml"/><Relationship Id="rId5" Type="http://schemas.openxmlformats.org/officeDocument/2006/relationships/image" Target="../media/image25.jpe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1sIPLWmRjV4?feature=oembed" TargetMode="External"/><Relationship Id="rId5" Type="http://schemas.openxmlformats.org/officeDocument/2006/relationships/image" Target="../media/image26.jpe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ourwatch.org.uk/crimes-archive/domestic-abus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jfif"/><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fif"/><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7C8BB-E28F-4F7C-84ED-ECED40BF712F}"/>
              </a:ext>
            </a:extLst>
          </p:cNvPr>
          <p:cNvSpPr>
            <a:spLocks noGrp="1"/>
          </p:cNvSpPr>
          <p:nvPr>
            <p:ph type="title"/>
          </p:nvPr>
        </p:nvSpPr>
        <p:spPr>
          <a:xfrm>
            <a:off x="1659988" y="1"/>
            <a:ext cx="10532012" cy="1690688"/>
          </a:xfrm>
          <a:solidFill>
            <a:srgbClr val="FFFF00"/>
          </a:solidFill>
        </p:spPr>
        <p:txBody>
          <a:bodyPr>
            <a:normAutofit fontScale="90000"/>
          </a:bodyPr>
          <a:lstStyle/>
          <a:p>
            <a:pPr algn="ctr"/>
            <a:r>
              <a:rPr lang="en-GB" dirty="0"/>
              <a:t>   </a:t>
            </a:r>
            <a:r>
              <a:rPr lang="en-GB" sz="6700" b="1" dirty="0"/>
              <a:t>YOUTH LONELINESS &amp; ISOLATION</a:t>
            </a:r>
          </a:p>
        </p:txBody>
      </p:sp>
      <p:pic>
        <p:nvPicPr>
          <p:cNvPr id="7" name="Content Placeholder 6">
            <a:extLst>
              <a:ext uri="{FF2B5EF4-FFF2-40B4-BE49-F238E27FC236}">
                <a16:creationId xmlns:a16="http://schemas.microsoft.com/office/drawing/2014/main" xmlns=""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9" name="Rectangle 8">
            <a:extLst>
              <a:ext uri="{FF2B5EF4-FFF2-40B4-BE49-F238E27FC236}">
                <a16:creationId xmlns:a16="http://schemas.microsoft.com/office/drawing/2014/main" xmlns="" id="{74C59461-BB44-49C9-B1F6-FE18308BA83C}"/>
              </a:ext>
            </a:extLst>
          </p:cNvPr>
          <p:cNvSpPr/>
          <p:nvPr/>
        </p:nvSpPr>
        <p:spPr>
          <a:xfrm>
            <a:off x="295422" y="5422743"/>
            <a:ext cx="11493303" cy="1231106"/>
          </a:xfrm>
          <a:prstGeom prst="rect">
            <a:avLst/>
          </a:prstGeom>
        </p:spPr>
        <p:txBody>
          <a:bodyPr wrap="square">
            <a:spAutoFit/>
          </a:bodyPr>
          <a:lstStyle/>
          <a:p>
            <a:pPr algn="ctr"/>
            <a:r>
              <a:rPr lang="en-GB" sz="2800" dirty="0"/>
              <a:t>“Young people – those aged 16 to 24 – are more likely to report feelings </a:t>
            </a:r>
            <a:br>
              <a:rPr lang="en-GB" sz="2800" dirty="0"/>
            </a:br>
            <a:r>
              <a:rPr lang="en-GB" sz="2800" dirty="0"/>
              <a:t>of loneliness than any other age group.”</a:t>
            </a:r>
            <a:endParaRPr lang="en-GB" i="1" dirty="0"/>
          </a:p>
          <a:p>
            <a:pPr algn="r"/>
            <a:r>
              <a:rPr lang="en-GB" i="1" dirty="0"/>
              <a:t>Office for National Statistics</a:t>
            </a:r>
          </a:p>
        </p:txBody>
      </p:sp>
      <p:pic>
        <p:nvPicPr>
          <p:cNvPr id="4" name="Picture 3" descr="A young woman sitting on a wall alone&#10;">
            <a:extLst>
              <a:ext uri="{FF2B5EF4-FFF2-40B4-BE49-F238E27FC236}">
                <a16:creationId xmlns:a16="http://schemas.microsoft.com/office/drawing/2014/main" xmlns="" id="{3C36EE51-2A5E-455A-9DBA-DFFB936C65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8800" y="1690689"/>
            <a:ext cx="6131464" cy="3736694"/>
          </a:xfrm>
          <a:prstGeom prst="rect">
            <a:avLst/>
          </a:prstGeom>
        </p:spPr>
      </p:pic>
    </p:spTree>
    <p:extLst>
      <p:ext uri="{BB962C8B-B14F-4D97-AF65-F5344CB8AC3E}">
        <p14:creationId xmlns:p14="http://schemas.microsoft.com/office/powerpoint/2010/main" val="345570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HOW TO HELP</a:t>
            </a:r>
            <a:r>
              <a:rPr lang="en-GB" sz="6600" dirty="0"/>
              <a:t> </a:t>
            </a:r>
            <a:endParaRPr lang="en-GB" sz="8000" b="1" dirty="0"/>
          </a:p>
        </p:txBody>
      </p:sp>
      <p:pic>
        <p:nvPicPr>
          <p:cNvPr id="7" name="Content Placeholder 6">
            <a:extLst>
              <a:ext uri="{FF2B5EF4-FFF2-40B4-BE49-F238E27FC236}">
                <a16:creationId xmlns:a16="http://schemas.microsoft.com/office/drawing/2014/main" xmlns=""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4" name="TextBox 3">
            <a:extLst>
              <a:ext uri="{FF2B5EF4-FFF2-40B4-BE49-F238E27FC236}">
                <a16:creationId xmlns:a16="http://schemas.microsoft.com/office/drawing/2014/main" xmlns="" id="{533B689C-14C0-764F-ADD3-66B02A6450BA}"/>
              </a:ext>
            </a:extLst>
          </p:cNvPr>
          <p:cNvSpPr txBox="1"/>
          <p:nvPr/>
        </p:nvSpPr>
        <p:spPr>
          <a:xfrm>
            <a:off x="529167" y="1964267"/>
            <a:ext cx="11239500" cy="4524315"/>
          </a:xfrm>
          <a:prstGeom prst="rect">
            <a:avLst/>
          </a:prstGeom>
          <a:noFill/>
        </p:spPr>
        <p:txBody>
          <a:bodyPr wrap="square" rtlCol="0">
            <a:spAutoFit/>
          </a:bodyPr>
          <a:lstStyle/>
          <a:p>
            <a:pPr algn="l"/>
            <a:r>
              <a:rPr lang="en-GB" sz="2400" dirty="0"/>
              <a:t>Find out what services are already working to combat loneliness and isolation in your community.</a:t>
            </a:r>
          </a:p>
          <a:p>
            <a:pPr algn="l"/>
            <a:endParaRPr lang="en-GB" sz="2400" dirty="0"/>
          </a:p>
          <a:p>
            <a:pPr algn="l"/>
            <a:r>
              <a:rPr lang="en-GB" sz="2400" dirty="0"/>
              <a:t>This should include charities, church groups, local authorities, schools, healthcare services etc.</a:t>
            </a:r>
          </a:p>
          <a:p>
            <a:pPr algn="l"/>
            <a:endParaRPr lang="en-GB" sz="2400" dirty="0"/>
          </a:p>
          <a:p>
            <a:pPr algn="l"/>
            <a:r>
              <a:rPr lang="en-GB" sz="2400" dirty="0"/>
              <a:t>Many such community-based interventions to reduce social isolation will not be identified as such. Instead, they will be badged as shared activities and efforts to bring people together naturally in a way that meets their needs.</a:t>
            </a:r>
          </a:p>
          <a:p>
            <a:pPr algn="l"/>
            <a:endParaRPr lang="en-GB" sz="2400" dirty="0"/>
          </a:p>
          <a:p>
            <a:pPr algn="l"/>
            <a:r>
              <a:rPr lang="en-GB" sz="2400" dirty="0"/>
              <a:t>You may wish to reach out to these services and explore whether your NW group might support them or partner with them in some way.</a:t>
            </a:r>
          </a:p>
        </p:txBody>
      </p:sp>
    </p:spTree>
    <p:extLst>
      <p:ext uri="{BB962C8B-B14F-4D97-AF65-F5344CB8AC3E}">
        <p14:creationId xmlns:p14="http://schemas.microsoft.com/office/powerpoint/2010/main" val="28885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3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3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3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HOW TO HELP</a:t>
            </a:r>
            <a:r>
              <a:rPr lang="en-GB" sz="6600" dirty="0"/>
              <a:t> </a:t>
            </a:r>
            <a:endParaRPr lang="en-GB" sz="8000" b="1" dirty="0"/>
          </a:p>
        </p:txBody>
      </p:sp>
      <p:pic>
        <p:nvPicPr>
          <p:cNvPr id="7" name="Content Placeholder 6">
            <a:extLst>
              <a:ext uri="{FF2B5EF4-FFF2-40B4-BE49-F238E27FC236}">
                <a16:creationId xmlns:a16="http://schemas.microsoft.com/office/drawing/2014/main" xmlns=""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4" name="TextBox 3">
            <a:extLst>
              <a:ext uri="{FF2B5EF4-FFF2-40B4-BE49-F238E27FC236}">
                <a16:creationId xmlns:a16="http://schemas.microsoft.com/office/drawing/2014/main" xmlns="" id="{533B689C-14C0-764F-ADD3-66B02A6450BA}"/>
              </a:ext>
            </a:extLst>
          </p:cNvPr>
          <p:cNvSpPr txBox="1"/>
          <p:nvPr/>
        </p:nvSpPr>
        <p:spPr>
          <a:xfrm>
            <a:off x="529167" y="1964267"/>
            <a:ext cx="11239500" cy="3416320"/>
          </a:xfrm>
          <a:prstGeom prst="rect">
            <a:avLst/>
          </a:prstGeom>
          <a:noFill/>
        </p:spPr>
        <p:txBody>
          <a:bodyPr wrap="square" rtlCol="0">
            <a:spAutoFit/>
          </a:bodyPr>
          <a:lstStyle/>
          <a:p>
            <a:pPr algn="l"/>
            <a:r>
              <a:rPr lang="en-GB" sz="2400" dirty="0"/>
              <a:t>Talk about it!</a:t>
            </a:r>
          </a:p>
          <a:p>
            <a:pPr algn="l"/>
            <a:endParaRPr lang="en-GB" sz="2400" dirty="0"/>
          </a:p>
          <a:p>
            <a:pPr algn="l"/>
            <a:r>
              <a:rPr lang="en-GB" sz="2400" dirty="0"/>
              <a:t>There is a great amount of stigma associated with loneliness, and this is often a barrier to people seeking help.  </a:t>
            </a:r>
          </a:p>
          <a:p>
            <a:pPr algn="l"/>
            <a:endParaRPr lang="en-GB" sz="2400" dirty="0"/>
          </a:p>
          <a:p>
            <a:pPr algn="l"/>
            <a:r>
              <a:rPr lang="en-GB" sz="2400" dirty="0"/>
              <a:t>Don’t be afraid to talk about the subject – with your own family members, your neighbours, your fellow NW members and others in your community.</a:t>
            </a:r>
          </a:p>
          <a:p>
            <a:pPr algn="l"/>
            <a:endParaRPr lang="en-GB" sz="2400" dirty="0"/>
          </a:p>
          <a:p>
            <a:pPr algn="l"/>
            <a:endParaRPr lang="en-GB" sz="2400" dirty="0"/>
          </a:p>
        </p:txBody>
      </p:sp>
      <p:pic>
        <p:nvPicPr>
          <p:cNvPr id="5" name="Picture 4" descr="A picture containing speech bubbles and the phrase 'it's good to talk'.&#10;&#10;&#10;Description automatically generated">
            <a:extLst>
              <a:ext uri="{FF2B5EF4-FFF2-40B4-BE49-F238E27FC236}">
                <a16:creationId xmlns:a16="http://schemas.microsoft.com/office/drawing/2014/main" xmlns="" id="{669E90F3-FB1D-4451-BF72-6A000F3262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1076" y="4788567"/>
            <a:ext cx="8247363" cy="2069432"/>
          </a:xfrm>
          <a:prstGeom prst="rect">
            <a:avLst/>
          </a:prstGeom>
        </p:spPr>
      </p:pic>
    </p:spTree>
    <p:extLst>
      <p:ext uri="{BB962C8B-B14F-4D97-AF65-F5344CB8AC3E}">
        <p14:creationId xmlns:p14="http://schemas.microsoft.com/office/powerpoint/2010/main" val="32676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3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3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2000" fill="hold"/>
                                        <p:tgtEl>
                                          <p:spTgt spid="5"/>
                                        </p:tgtEl>
                                        <p:attrNameLst>
                                          <p:attrName>ppt_w</p:attrName>
                                        </p:attrNameLst>
                                      </p:cBhvr>
                                      <p:tavLst>
                                        <p:tav tm="0">
                                          <p:val>
                                            <p:fltVal val="0"/>
                                          </p:val>
                                        </p:tav>
                                        <p:tav tm="100000">
                                          <p:val>
                                            <p:strVal val="#ppt_w"/>
                                          </p:val>
                                        </p:tav>
                                      </p:tavLst>
                                    </p:anim>
                                    <p:anim calcmode="lin" valueType="num">
                                      <p:cBhvr>
                                        <p:cTn id="23" dur="2000" fill="hold"/>
                                        <p:tgtEl>
                                          <p:spTgt spid="5"/>
                                        </p:tgtEl>
                                        <p:attrNameLst>
                                          <p:attrName>ppt_h</p:attrName>
                                        </p:attrNameLst>
                                      </p:cBhvr>
                                      <p:tavLst>
                                        <p:tav tm="0">
                                          <p:val>
                                            <p:fltVal val="0"/>
                                          </p:val>
                                        </p:tav>
                                        <p:tav tm="100000">
                                          <p:val>
                                            <p:strVal val="#ppt_h"/>
                                          </p:val>
                                        </p:tav>
                                      </p:tavLst>
                                    </p:anim>
                                    <p:anim calcmode="lin" valueType="num">
                                      <p:cBhvr>
                                        <p:cTn id="24" dur="2000" fill="hold"/>
                                        <p:tgtEl>
                                          <p:spTgt spid="5"/>
                                        </p:tgtEl>
                                        <p:attrNameLst>
                                          <p:attrName>style.rotation</p:attrName>
                                        </p:attrNameLst>
                                      </p:cBhvr>
                                      <p:tavLst>
                                        <p:tav tm="0">
                                          <p:val>
                                            <p:fltVal val="90"/>
                                          </p:val>
                                        </p:tav>
                                        <p:tav tm="100000">
                                          <p:val>
                                            <p:fltVal val="0"/>
                                          </p:val>
                                        </p:tav>
                                      </p:tavLst>
                                    </p:anim>
                                    <p:animEffect transition="in" filter="fade">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HOW TO HELP</a:t>
            </a:r>
            <a:r>
              <a:rPr lang="en-GB" sz="6600" dirty="0"/>
              <a:t> </a:t>
            </a:r>
            <a:endParaRPr lang="en-GB" sz="8000" b="1" dirty="0"/>
          </a:p>
        </p:txBody>
      </p:sp>
      <p:pic>
        <p:nvPicPr>
          <p:cNvPr id="7" name="Content Placeholder 6">
            <a:extLst>
              <a:ext uri="{FF2B5EF4-FFF2-40B4-BE49-F238E27FC236}">
                <a16:creationId xmlns:a16="http://schemas.microsoft.com/office/drawing/2014/main" xmlns=""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4" name="TextBox 3">
            <a:extLst>
              <a:ext uri="{FF2B5EF4-FFF2-40B4-BE49-F238E27FC236}">
                <a16:creationId xmlns:a16="http://schemas.microsoft.com/office/drawing/2014/main" xmlns="" id="{533B689C-14C0-764F-ADD3-66B02A6450BA}"/>
              </a:ext>
            </a:extLst>
          </p:cNvPr>
          <p:cNvSpPr txBox="1"/>
          <p:nvPr/>
        </p:nvSpPr>
        <p:spPr>
          <a:xfrm>
            <a:off x="476250" y="1751076"/>
            <a:ext cx="11239500" cy="2677656"/>
          </a:xfrm>
          <a:prstGeom prst="rect">
            <a:avLst/>
          </a:prstGeom>
          <a:noFill/>
        </p:spPr>
        <p:txBody>
          <a:bodyPr wrap="square" rtlCol="0">
            <a:spAutoFit/>
          </a:bodyPr>
          <a:lstStyle/>
          <a:p>
            <a:pPr algn="l"/>
            <a:r>
              <a:rPr lang="en-GB" sz="2400" dirty="0"/>
              <a:t>Don’t just tell young people what to do; this is rarely effective. But there is no harm in striking up conversations with young people (aged 18 and over – anyone under 18 is legally a child and there are safeguarding implications for direct engagement with children) about the things they like doing or might like to do.</a:t>
            </a:r>
          </a:p>
          <a:p>
            <a:pPr algn="l"/>
            <a:endParaRPr lang="en-GB" sz="2400" dirty="0"/>
          </a:p>
          <a:p>
            <a:pPr algn="l"/>
            <a:r>
              <a:rPr lang="en-GB" sz="2400" dirty="0"/>
              <a:t>It’s fine to let young adults know about services and activities in your local area that they might like to get involved with, for example:</a:t>
            </a:r>
          </a:p>
        </p:txBody>
      </p:sp>
      <p:pic>
        <p:nvPicPr>
          <p:cNvPr id="5" name="Picture 4" descr="A group of people posing for a photo&#10;&#10;Description automatically generated">
            <a:extLst>
              <a:ext uri="{FF2B5EF4-FFF2-40B4-BE49-F238E27FC236}">
                <a16:creationId xmlns:a16="http://schemas.microsoft.com/office/drawing/2014/main" xmlns="" id="{3183109A-57D4-4327-8B58-653D1BA6FC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908" y="4641923"/>
            <a:ext cx="2771558" cy="2216077"/>
          </a:xfrm>
          <a:prstGeom prst="rect">
            <a:avLst/>
          </a:prstGeom>
        </p:spPr>
      </p:pic>
      <p:sp>
        <p:nvSpPr>
          <p:cNvPr id="6" name="TextBox 5">
            <a:extLst>
              <a:ext uri="{FF2B5EF4-FFF2-40B4-BE49-F238E27FC236}">
                <a16:creationId xmlns:a16="http://schemas.microsoft.com/office/drawing/2014/main" xmlns="" id="{DAF477E8-EE00-4E49-9848-D145EDA8BF66}"/>
              </a:ext>
            </a:extLst>
          </p:cNvPr>
          <p:cNvSpPr txBox="1"/>
          <p:nvPr/>
        </p:nvSpPr>
        <p:spPr>
          <a:xfrm>
            <a:off x="3477465" y="6012259"/>
            <a:ext cx="2127467" cy="830997"/>
          </a:xfrm>
          <a:prstGeom prst="rect">
            <a:avLst/>
          </a:prstGeom>
          <a:noFill/>
        </p:spPr>
        <p:txBody>
          <a:bodyPr wrap="square" rtlCol="0">
            <a:spAutoFit/>
          </a:bodyPr>
          <a:lstStyle/>
          <a:p>
            <a:r>
              <a:rPr lang="en-US" sz="2400" dirty="0"/>
              <a:t>Volunteering for a charity…</a:t>
            </a:r>
            <a:endParaRPr lang="en-GB" sz="2400" dirty="0"/>
          </a:p>
        </p:txBody>
      </p:sp>
      <p:pic>
        <p:nvPicPr>
          <p:cNvPr id="9" name="Picture 8" descr="A group of people sitting at a table&#10;&#10;Description automatically generated">
            <a:extLst>
              <a:ext uri="{FF2B5EF4-FFF2-40B4-BE49-F238E27FC236}">
                <a16:creationId xmlns:a16="http://schemas.microsoft.com/office/drawing/2014/main" xmlns="" id="{1BD732E2-2685-447D-8861-19DFB277F8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1321" y="4627178"/>
            <a:ext cx="2954771" cy="2216078"/>
          </a:xfrm>
          <a:prstGeom prst="rect">
            <a:avLst/>
          </a:prstGeom>
        </p:spPr>
      </p:pic>
      <p:sp>
        <p:nvSpPr>
          <p:cNvPr id="10" name="TextBox 9">
            <a:extLst>
              <a:ext uri="{FF2B5EF4-FFF2-40B4-BE49-F238E27FC236}">
                <a16:creationId xmlns:a16="http://schemas.microsoft.com/office/drawing/2014/main" xmlns="" id="{18D35985-ED32-458C-AAF3-C699751CB316}"/>
              </a:ext>
            </a:extLst>
          </p:cNvPr>
          <p:cNvSpPr txBox="1"/>
          <p:nvPr/>
        </p:nvSpPr>
        <p:spPr>
          <a:xfrm>
            <a:off x="5604933" y="4641923"/>
            <a:ext cx="2912534" cy="1200329"/>
          </a:xfrm>
          <a:prstGeom prst="rect">
            <a:avLst/>
          </a:prstGeom>
          <a:noFill/>
        </p:spPr>
        <p:txBody>
          <a:bodyPr wrap="square" rtlCol="0">
            <a:spAutoFit/>
          </a:bodyPr>
          <a:lstStyle/>
          <a:p>
            <a:r>
              <a:rPr lang="en-US" sz="2400" dirty="0"/>
              <a:t>…or serving on a local authority youth cabinet</a:t>
            </a:r>
            <a:endParaRPr lang="en-GB" sz="2400" dirty="0"/>
          </a:p>
        </p:txBody>
      </p:sp>
    </p:spTree>
    <p:extLst>
      <p:ext uri="{BB962C8B-B14F-4D97-AF65-F5344CB8AC3E}">
        <p14:creationId xmlns:p14="http://schemas.microsoft.com/office/powerpoint/2010/main" val="41241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3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870">
                                          <p:stCondLst>
                                            <p:cond delay="0"/>
                                          </p:stCondLst>
                                        </p:cTn>
                                        <p:tgtEl>
                                          <p:spTgt spid="5"/>
                                        </p:tgtEl>
                                      </p:cBhvr>
                                    </p:animEffect>
                                    <p:anim calcmode="lin" valueType="num">
                                      <p:cBhvr>
                                        <p:cTn id="18" dur="273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99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996" tmFilter="0, 0; 0.125,0.2665; 0.25,0.4; 0.375,0.465; 0.5,0.5;  0.625,0.535; 0.75,0.6; 0.875,0.7335; 1,1">
                                          <p:stCondLst>
                                            <p:cond delay="996"/>
                                          </p:stCondLst>
                                        </p:cTn>
                                        <p:tgtEl>
                                          <p:spTgt spid="5"/>
                                        </p:tgtEl>
                                        <p:attrNameLst>
                                          <p:attrName>ppt_y</p:attrName>
                                        </p:attrNameLst>
                                      </p:cBhvr>
                                      <p:tavLst>
                                        <p:tav tm="0" fmla="#ppt_y-sin(pi*$)/9">
                                          <p:val>
                                            <p:fltVal val="0"/>
                                          </p:val>
                                        </p:tav>
                                        <p:tav tm="100000">
                                          <p:val>
                                            <p:fltVal val="1"/>
                                          </p:val>
                                        </p:tav>
                                      </p:tavLst>
                                    </p:anim>
                                    <p:anim calcmode="lin" valueType="num">
                                      <p:cBhvr>
                                        <p:cTn id="21" dur="498" tmFilter="0, 0; 0.125,0.2665; 0.25,0.4; 0.375,0.465; 0.5,0.5;  0.625,0.535; 0.75,0.6; 0.875,0.7335; 1,1">
                                          <p:stCondLst>
                                            <p:cond delay="1986"/>
                                          </p:stCondLst>
                                        </p:cTn>
                                        <p:tgtEl>
                                          <p:spTgt spid="5"/>
                                        </p:tgtEl>
                                        <p:attrNameLst>
                                          <p:attrName>ppt_y</p:attrName>
                                        </p:attrNameLst>
                                      </p:cBhvr>
                                      <p:tavLst>
                                        <p:tav tm="0" fmla="#ppt_y-sin(pi*$)/27">
                                          <p:val>
                                            <p:fltVal val="0"/>
                                          </p:val>
                                        </p:tav>
                                        <p:tav tm="100000">
                                          <p:val>
                                            <p:fltVal val="1"/>
                                          </p:val>
                                        </p:tav>
                                      </p:tavLst>
                                    </p:anim>
                                    <p:anim calcmode="lin" valueType="num">
                                      <p:cBhvr>
                                        <p:cTn id="22" dur="246" tmFilter="0, 0; 0.125,0.2665; 0.25,0.4; 0.375,0.465; 0.5,0.5;  0.625,0.535; 0.75,0.6; 0.875,0.7335; 1,1">
                                          <p:stCondLst>
                                            <p:cond delay="2484"/>
                                          </p:stCondLst>
                                        </p:cTn>
                                        <p:tgtEl>
                                          <p:spTgt spid="5"/>
                                        </p:tgtEl>
                                        <p:attrNameLst>
                                          <p:attrName>ppt_y</p:attrName>
                                        </p:attrNameLst>
                                      </p:cBhvr>
                                      <p:tavLst>
                                        <p:tav tm="0" fmla="#ppt_y-sin(pi*$)/81">
                                          <p:val>
                                            <p:fltVal val="0"/>
                                          </p:val>
                                        </p:tav>
                                        <p:tav tm="100000">
                                          <p:val>
                                            <p:fltVal val="1"/>
                                          </p:val>
                                        </p:tav>
                                      </p:tavLst>
                                    </p:anim>
                                    <p:animScale>
                                      <p:cBhvr>
                                        <p:cTn id="23" dur="39">
                                          <p:stCondLst>
                                            <p:cond delay="975"/>
                                          </p:stCondLst>
                                        </p:cTn>
                                        <p:tgtEl>
                                          <p:spTgt spid="5"/>
                                        </p:tgtEl>
                                      </p:cBhvr>
                                      <p:to x="100000" y="60000"/>
                                    </p:animScale>
                                    <p:animScale>
                                      <p:cBhvr>
                                        <p:cTn id="24" dur="249" decel="50000">
                                          <p:stCondLst>
                                            <p:cond delay="1014"/>
                                          </p:stCondLst>
                                        </p:cTn>
                                        <p:tgtEl>
                                          <p:spTgt spid="5"/>
                                        </p:tgtEl>
                                      </p:cBhvr>
                                      <p:to x="100000" y="100000"/>
                                    </p:animScale>
                                    <p:animScale>
                                      <p:cBhvr>
                                        <p:cTn id="25" dur="39">
                                          <p:stCondLst>
                                            <p:cond delay="1968"/>
                                          </p:stCondLst>
                                        </p:cTn>
                                        <p:tgtEl>
                                          <p:spTgt spid="5"/>
                                        </p:tgtEl>
                                      </p:cBhvr>
                                      <p:to x="100000" y="80000"/>
                                    </p:animScale>
                                    <p:animScale>
                                      <p:cBhvr>
                                        <p:cTn id="26" dur="249" decel="50000">
                                          <p:stCondLst>
                                            <p:cond delay="2007"/>
                                          </p:stCondLst>
                                        </p:cTn>
                                        <p:tgtEl>
                                          <p:spTgt spid="5"/>
                                        </p:tgtEl>
                                      </p:cBhvr>
                                      <p:to x="100000" y="100000"/>
                                    </p:animScale>
                                    <p:animScale>
                                      <p:cBhvr>
                                        <p:cTn id="27" dur="39">
                                          <p:stCondLst>
                                            <p:cond delay="2463"/>
                                          </p:stCondLst>
                                        </p:cTn>
                                        <p:tgtEl>
                                          <p:spTgt spid="5"/>
                                        </p:tgtEl>
                                      </p:cBhvr>
                                      <p:to x="100000" y="90000"/>
                                    </p:animScale>
                                    <p:animScale>
                                      <p:cBhvr>
                                        <p:cTn id="28" dur="249" decel="50000">
                                          <p:stCondLst>
                                            <p:cond delay="2502"/>
                                          </p:stCondLst>
                                        </p:cTn>
                                        <p:tgtEl>
                                          <p:spTgt spid="5"/>
                                        </p:tgtEl>
                                      </p:cBhvr>
                                      <p:to x="100000" y="100000"/>
                                    </p:animScale>
                                    <p:animScale>
                                      <p:cBhvr>
                                        <p:cTn id="29" dur="39">
                                          <p:stCondLst>
                                            <p:cond delay="2712"/>
                                          </p:stCondLst>
                                        </p:cTn>
                                        <p:tgtEl>
                                          <p:spTgt spid="5"/>
                                        </p:tgtEl>
                                      </p:cBhvr>
                                      <p:to x="100000" y="95000"/>
                                    </p:animScale>
                                    <p:animScale>
                                      <p:cBhvr>
                                        <p:cTn id="30" dur="249" decel="50000">
                                          <p:stCondLst>
                                            <p:cond delay="2751"/>
                                          </p:stCondLst>
                                        </p:cTn>
                                        <p:tgtEl>
                                          <p:spTgt spid="5"/>
                                        </p:tgtEl>
                                      </p:cBhvr>
                                      <p:to x="100000" y="100000"/>
                                    </p:animScale>
                                  </p:childTnLst>
                                </p:cTn>
                              </p:par>
                              <p:par>
                                <p:cTn id="31" presetID="26"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870">
                                          <p:stCondLst>
                                            <p:cond delay="0"/>
                                          </p:stCondLst>
                                        </p:cTn>
                                        <p:tgtEl>
                                          <p:spTgt spid="6"/>
                                        </p:tgtEl>
                                      </p:cBhvr>
                                    </p:animEffect>
                                    <p:anim calcmode="lin" valueType="num">
                                      <p:cBhvr>
                                        <p:cTn id="34" dur="2733"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5" dur="99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6" dur="996" tmFilter="0, 0; 0.125,0.2665; 0.25,0.4; 0.375,0.465; 0.5,0.5;  0.625,0.535; 0.75,0.6; 0.875,0.7335; 1,1">
                                          <p:stCondLst>
                                            <p:cond delay="996"/>
                                          </p:stCondLst>
                                        </p:cTn>
                                        <p:tgtEl>
                                          <p:spTgt spid="6"/>
                                        </p:tgtEl>
                                        <p:attrNameLst>
                                          <p:attrName>ppt_y</p:attrName>
                                        </p:attrNameLst>
                                      </p:cBhvr>
                                      <p:tavLst>
                                        <p:tav tm="0" fmla="#ppt_y-sin(pi*$)/9">
                                          <p:val>
                                            <p:fltVal val="0"/>
                                          </p:val>
                                        </p:tav>
                                        <p:tav tm="100000">
                                          <p:val>
                                            <p:fltVal val="1"/>
                                          </p:val>
                                        </p:tav>
                                      </p:tavLst>
                                    </p:anim>
                                    <p:anim calcmode="lin" valueType="num">
                                      <p:cBhvr>
                                        <p:cTn id="37" dur="498" tmFilter="0, 0; 0.125,0.2665; 0.25,0.4; 0.375,0.465; 0.5,0.5;  0.625,0.535; 0.75,0.6; 0.875,0.7335; 1,1">
                                          <p:stCondLst>
                                            <p:cond delay="1986"/>
                                          </p:stCondLst>
                                        </p:cTn>
                                        <p:tgtEl>
                                          <p:spTgt spid="6"/>
                                        </p:tgtEl>
                                        <p:attrNameLst>
                                          <p:attrName>ppt_y</p:attrName>
                                        </p:attrNameLst>
                                      </p:cBhvr>
                                      <p:tavLst>
                                        <p:tav tm="0" fmla="#ppt_y-sin(pi*$)/27">
                                          <p:val>
                                            <p:fltVal val="0"/>
                                          </p:val>
                                        </p:tav>
                                        <p:tav tm="100000">
                                          <p:val>
                                            <p:fltVal val="1"/>
                                          </p:val>
                                        </p:tav>
                                      </p:tavLst>
                                    </p:anim>
                                    <p:anim calcmode="lin" valueType="num">
                                      <p:cBhvr>
                                        <p:cTn id="38" dur="246" tmFilter="0, 0; 0.125,0.2665; 0.25,0.4; 0.375,0.465; 0.5,0.5;  0.625,0.535; 0.75,0.6; 0.875,0.7335; 1,1">
                                          <p:stCondLst>
                                            <p:cond delay="2484"/>
                                          </p:stCondLst>
                                        </p:cTn>
                                        <p:tgtEl>
                                          <p:spTgt spid="6"/>
                                        </p:tgtEl>
                                        <p:attrNameLst>
                                          <p:attrName>ppt_y</p:attrName>
                                        </p:attrNameLst>
                                      </p:cBhvr>
                                      <p:tavLst>
                                        <p:tav tm="0" fmla="#ppt_y-sin(pi*$)/81">
                                          <p:val>
                                            <p:fltVal val="0"/>
                                          </p:val>
                                        </p:tav>
                                        <p:tav tm="100000">
                                          <p:val>
                                            <p:fltVal val="1"/>
                                          </p:val>
                                        </p:tav>
                                      </p:tavLst>
                                    </p:anim>
                                    <p:animScale>
                                      <p:cBhvr>
                                        <p:cTn id="39" dur="39">
                                          <p:stCondLst>
                                            <p:cond delay="975"/>
                                          </p:stCondLst>
                                        </p:cTn>
                                        <p:tgtEl>
                                          <p:spTgt spid="6"/>
                                        </p:tgtEl>
                                      </p:cBhvr>
                                      <p:to x="100000" y="60000"/>
                                    </p:animScale>
                                    <p:animScale>
                                      <p:cBhvr>
                                        <p:cTn id="40" dur="249" decel="50000">
                                          <p:stCondLst>
                                            <p:cond delay="1014"/>
                                          </p:stCondLst>
                                        </p:cTn>
                                        <p:tgtEl>
                                          <p:spTgt spid="6"/>
                                        </p:tgtEl>
                                      </p:cBhvr>
                                      <p:to x="100000" y="100000"/>
                                    </p:animScale>
                                    <p:animScale>
                                      <p:cBhvr>
                                        <p:cTn id="41" dur="39">
                                          <p:stCondLst>
                                            <p:cond delay="1968"/>
                                          </p:stCondLst>
                                        </p:cTn>
                                        <p:tgtEl>
                                          <p:spTgt spid="6"/>
                                        </p:tgtEl>
                                      </p:cBhvr>
                                      <p:to x="100000" y="80000"/>
                                    </p:animScale>
                                    <p:animScale>
                                      <p:cBhvr>
                                        <p:cTn id="42" dur="249" decel="50000">
                                          <p:stCondLst>
                                            <p:cond delay="2007"/>
                                          </p:stCondLst>
                                        </p:cTn>
                                        <p:tgtEl>
                                          <p:spTgt spid="6"/>
                                        </p:tgtEl>
                                      </p:cBhvr>
                                      <p:to x="100000" y="100000"/>
                                    </p:animScale>
                                    <p:animScale>
                                      <p:cBhvr>
                                        <p:cTn id="43" dur="39">
                                          <p:stCondLst>
                                            <p:cond delay="2463"/>
                                          </p:stCondLst>
                                        </p:cTn>
                                        <p:tgtEl>
                                          <p:spTgt spid="6"/>
                                        </p:tgtEl>
                                      </p:cBhvr>
                                      <p:to x="100000" y="90000"/>
                                    </p:animScale>
                                    <p:animScale>
                                      <p:cBhvr>
                                        <p:cTn id="44" dur="249" decel="50000">
                                          <p:stCondLst>
                                            <p:cond delay="2502"/>
                                          </p:stCondLst>
                                        </p:cTn>
                                        <p:tgtEl>
                                          <p:spTgt spid="6"/>
                                        </p:tgtEl>
                                      </p:cBhvr>
                                      <p:to x="100000" y="100000"/>
                                    </p:animScale>
                                    <p:animScale>
                                      <p:cBhvr>
                                        <p:cTn id="45" dur="39">
                                          <p:stCondLst>
                                            <p:cond delay="2712"/>
                                          </p:stCondLst>
                                        </p:cTn>
                                        <p:tgtEl>
                                          <p:spTgt spid="6"/>
                                        </p:tgtEl>
                                      </p:cBhvr>
                                      <p:to x="100000" y="95000"/>
                                    </p:animScale>
                                    <p:animScale>
                                      <p:cBhvr>
                                        <p:cTn id="46" dur="249" decel="50000">
                                          <p:stCondLst>
                                            <p:cond delay="2751"/>
                                          </p:stCondLst>
                                        </p:cTn>
                                        <p:tgtEl>
                                          <p:spTgt spid="6"/>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870">
                                          <p:stCondLst>
                                            <p:cond delay="0"/>
                                          </p:stCondLst>
                                        </p:cTn>
                                        <p:tgtEl>
                                          <p:spTgt spid="10"/>
                                        </p:tgtEl>
                                      </p:cBhvr>
                                    </p:animEffect>
                                    <p:anim calcmode="lin" valueType="num">
                                      <p:cBhvr>
                                        <p:cTn id="52" dur="2733"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3" dur="99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4" dur="996" tmFilter="0, 0; 0.125,0.2665; 0.25,0.4; 0.375,0.465; 0.5,0.5;  0.625,0.535; 0.75,0.6; 0.875,0.7335; 1,1">
                                          <p:stCondLst>
                                            <p:cond delay="996"/>
                                          </p:stCondLst>
                                        </p:cTn>
                                        <p:tgtEl>
                                          <p:spTgt spid="10"/>
                                        </p:tgtEl>
                                        <p:attrNameLst>
                                          <p:attrName>ppt_y</p:attrName>
                                        </p:attrNameLst>
                                      </p:cBhvr>
                                      <p:tavLst>
                                        <p:tav tm="0" fmla="#ppt_y-sin(pi*$)/9">
                                          <p:val>
                                            <p:fltVal val="0"/>
                                          </p:val>
                                        </p:tav>
                                        <p:tav tm="100000">
                                          <p:val>
                                            <p:fltVal val="1"/>
                                          </p:val>
                                        </p:tav>
                                      </p:tavLst>
                                    </p:anim>
                                    <p:anim calcmode="lin" valueType="num">
                                      <p:cBhvr>
                                        <p:cTn id="55" dur="498" tmFilter="0, 0; 0.125,0.2665; 0.25,0.4; 0.375,0.465; 0.5,0.5;  0.625,0.535; 0.75,0.6; 0.875,0.7335; 1,1">
                                          <p:stCondLst>
                                            <p:cond delay="1986"/>
                                          </p:stCondLst>
                                        </p:cTn>
                                        <p:tgtEl>
                                          <p:spTgt spid="10"/>
                                        </p:tgtEl>
                                        <p:attrNameLst>
                                          <p:attrName>ppt_y</p:attrName>
                                        </p:attrNameLst>
                                      </p:cBhvr>
                                      <p:tavLst>
                                        <p:tav tm="0" fmla="#ppt_y-sin(pi*$)/27">
                                          <p:val>
                                            <p:fltVal val="0"/>
                                          </p:val>
                                        </p:tav>
                                        <p:tav tm="100000">
                                          <p:val>
                                            <p:fltVal val="1"/>
                                          </p:val>
                                        </p:tav>
                                      </p:tavLst>
                                    </p:anim>
                                    <p:anim calcmode="lin" valueType="num">
                                      <p:cBhvr>
                                        <p:cTn id="56" dur="246" tmFilter="0, 0; 0.125,0.2665; 0.25,0.4; 0.375,0.465; 0.5,0.5;  0.625,0.535; 0.75,0.6; 0.875,0.7335; 1,1">
                                          <p:stCondLst>
                                            <p:cond delay="2484"/>
                                          </p:stCondLst>
                                        </p:cTn>
                                        <p:tgtEl>
                                          <p:spTgt spid="10"/>
                                        </p:tgtEl>
                                        <p:attrNameLst>
                                          <p:attrName>ppt_y</p:attrName>
                                        </p:attrNameLst>
                                      </p:cBhvr>
                                      <p:tavLst>
                                        <p:tav tm="0" fmla="#ppt_y-sin(pi*$)/81">
                                          <p:val>
                                            <p:fltVal val="0"/>
                                          </p:val>
                                        </p:tav>
                                        <p:tav tm="100000">
                                          <p:val>
                                            <p:fltVal val="1"/>
                                          </p:val>
                                        </p:tav>
                                      </p:tavLst>
                                    </p:anim>
                                    <p:animScale>
                                      <p:cBhvr>
                                        <p:cTn id="57" dur="39">
                                          <p:stCondLst>
                                            <p:cond delay="975"/>
                                          </p:stCondLst>
                                        </p:cTn>
                                        <p:tgtEl>
                                          <p:spTgt spid="10"/>
                                        </p:tgtEl>
                                      </p:cBhvr>
                                      <p:to x="100000" y="60000"/>
                                    </p:animScale>
                                    <p:animScale>
                                      <p:cBhvr>
                                        <p:cTn id="58" dur="249" decel="50000">
                                          <p:stCondLst>
                                            <p:cond delay="1014"/>
                                          </p:stCondLst>
                                        </p:cTn>
                                        <p:tgtEl>
                                          <p:spTgt spid="10"/>
                                        </p:tgtEl>
                                      </p:cBhvr>
                                      <p:to x="100000" y="100000"/>
                                    </p:animScale>
                                    <p:animScale>
                                      <p:cBhvr>
                                        <p:cTn id="59" dur="39">
                                          <p:stCondLst>
                                            <p:cond delay="1968"/>
                                          </p:stCondLst>
                                        </p:cTn>
                                        <p:tgtEl>
                                          <p:spTgt spid="10"/>
                                        </p:tgtEl>
                                      </p:cBhvr>
                                      <p:to x="100000" y="80000"/>
                                    </p:animScale>
                                    <p:animScale>
                                      <p:cBhvr>
                                        <p:cTn id="60" dur="249" decel="50000">
                                          <p:stCondLst>
                                            <p:cond delay="2007"/>
                                          </p:stCondLst>
                                        </p:cTn>
                                        <p:tgtEl>
                                          <p:spTgt spid="10"/>
                                        </p:tgtEl>
                                      </p:cBhvr>
                                      <p:to x="100000" y="100000"/>
                                    </p:animScale>
                                    <p:animScale>
                                      <p:cBhvr>
                                        <p:cTn id="61" dur="39">
                                          <p:stCondLst>
                                            <p:cond delay="2463"/>
                                          </p:stCondLst>
                                        </p:cTn>
                                        <p:tgtEl>
                                          <p:spTgt spid="10"/>
                                        </p:tgtEl>
                                      </p:cBhvr>
                                      <p:to x="100000" y="90000"/>
                                    </p:animScale>
                                    <p:animScale>
                                      <p:cBhvr>
                                        <p:cTn id="62" dur="249" decel="50000">
                                          <p:stCondLst>
                                            <p:cond delay="2502"/>
                                          </p:stCondLst>
                                        </p:cTn>
                                        <p:tgtEl>
                                          <p:spTgt spid="10"/>
                                        </p:tgtEl>
                                      </p:cBhvr>
                                      <p:to x="100000" y="100000"/>
                                    </p:animScale>
                                    <p:animScale>
                                      <p:cBhvr>
                                        <p:cTn id="63" dur="39">
                                          <p:stCondLst>
                                            <p:cond delay="2712"/>
                                          </p:stCondLst>
                                        </p:cTn>
                                        <p:tgtEl>
                                          <p:spTgt spid="10"/>
                                        </p:tgtEl>
                                      </p:cBhvr>
                                      <p:to x="100000" y="95000"/>
                                    </p:animScale>
                                    <p:animScale>
                                      <p:cBhvr>
                                        <p:cTn id="64" dur="249" decel="50000">
                                          <p:stCondLst>
                                            <p:cond delay="2751"/>
                                          </p:stCondLst>
                                        </p:cTn>
                                        <p:tgtEl>
                                          <p:spTgt spid="10"/>
                                        </p:tgtEl>
                                      </p:cBhvr>
                                      <p:to x="100000" y="100000"/>
                                    </p:animScale>
                                  </p:childTnLst>
                                </p:cTn>
                              </p:par>
                              <p:par>
                                <p:cTn id="65" presetID="26" presetClass="entr" presetSubtype="0"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down)">
                                      <p:cBhvr>
                                        <p:cTn id="67" dur="870">
                                          <p:stCondLst>
                                            <p:cond delay="0"/>
                                          </p:stCondLst>
                                        </p:cTn>
                                        <p:tgtEl>
                                          <p:spTgt spid="9"/>
                                        </p:tgtEl>
                                      </p:cBhvr>
                                    </p:animEffect>
                                    <p:anim calcmode="lin" valueType="num">
                                      <p:cBhvr>
                                        <p:cTn id="68" dur="2733"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9" dur="99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0" dur="996" tmFilter="0, 0; 0.125,0.2665; 0.25,0.4; 0.375,0.465; 0.5,0.5;  0.625,0.535; 0.75,0.6; 0.875,0.7335; 1,1">
                                          <p:stCondLst>
                                            <p:cond delay="996"/>
                                          </p:stCondLst>
                                        </p:cTn>
                                        <p:tgtEl>
                                          <p:spTgt spid="9"/>
                                        </p:tgtEl>
                                        <p:attrNameLst>
                                          <p:attrName>ppt_y</p:attrName>
                                        </p:attrNameLst>
                                      </p:cBhvr>
                                      <p:tavLst>
                                        <p:tav tm="0" fmla="#ppt_y-sin(pi*$)/9">
                                          <p:val>
                                            <p:fltVal val="0"/>
                                          </p:val>
                                        </p:tav>
                                        <p:tav tm="100000">
                                          <p:val>
                                            <p:fltVal val="1"/>
                                          </p:val>
                                        </p:tav>
                                      </p:tavLst>
                                    </p:anim>
                                    <p:anim calcmode="lin" valueType="num">
                                      <p:cBhvr>
                                        <p:cTn id="71" dur="498" tmFilter="0, 0; 0.125,0.2665; 0.25,0.4; 0.375,0.465; 0.5,0.5;  0.625,0.535; 0.75,0.6; 0.875,0.7335; 1,1">
                                          <p:stCondLst>
                                            <p:cond delay="1986"/>
                                          </p:stCondLst>
                                        </p:cTn>
                                        <p:tgtEl>
                                          <p:spTgt spid="9"/>
                                        </p:tgtEl>
                                        <p:attrNameLst>
                                          <p:attrName>ppt_y</p:attrName>
                                        </p:attrNameLst>
                                      </p:cBhvr>
                                      <p:tavLst>
                                        <p:tav tm="0" fmla="#ppt_y-sin(pi*$)/27">
                                          <p:val>
                                            <p:fltVal val="0"/>
                                          </p:val>
                                        </p:tav>
                                        <p:tav tm="100000">
                                          <p:val>
                                            <p:fltVal val="1"/>
                                          </p:val>
                                        </p:tav>
                                      </p:tavLst>
                                    </p:anim>
                                    <p:anim calcmode="lin" valueType="num">
                                      <p:cBhvr>
                                        <p:cTn id="72" dur="246" tmFilter="0, 0; 0.125,0.2665; 0.25,0.4; 0.375,0.465; 0.5,0.5;  0.625,0.535; 0.75,0.6; 0.875,0.7335; 1,1">
                                          <p:stCondLst>
                                            <p:cond delay="2484"/>
                                          </p:stCondLst>
                                        </p:cTn>
                                        <p:tgtEl>
                                          <p:spTgt spid="9"/>
                                        </p:tgtEl>
                                        <p:attrNameLst>
                                          <p:attrName>ppt_y</p:attrName>
                                        </p:attrNameLst>
                                      </p:cBhvr>
                                      <p:tavLst>
                                        <p:tav tm="0" fmla="#ppt_y-sin(pi*$)/81">
                                          <p:val>
                                            <p:fltVal val="0"/>
                                          </p:val>
                                        </p:tav>
                                        <p:tav tm="100000">
                                          <p:val>
                                            <p:fltVal val="1"/>
                                          </p:val>
                                        </p:tav>
                                      </p:tavLst>
                                    </p:anim>
                                    <p:animScale>
                                      <p:cBhvr>
                                        <p:cTn id="73" dur="39">
                                          <p:stCondLst>
                                            <p:cond delay="975"/>
                                          </p:stCondLst>
                                        </p:cTn>
                                        <p:tgtEl>
                                          <p:spTgt spid="9"/>
                                        </p:tgtEl>
                                      </p:cBhvr>
                                      <p:to x="100000" y="60000"/>
                                    </p:animScale>
                                    <p:animScale>
                                      <p:cBhvr>
                                        <p:cTn id="74" dur="249" decel="50000">
                                          <p:stCondLst>
                                            <p:cond delay="1014"/>
                                          </p:stCondLst>
                                        </p:cTn>
                                        <p:tgtEl>
                                          <p:spTgt spid="9"/>
                                        </p:tgtEl>
                                      </p:cBhvr>
                                      <p:to x="100000" y="100000"/>
                                    </p:animScale>
                                    <p:animScale>
                                      <p:cBhvr>
                                        <p:cTn id="75" dur="39">
                                          <p:stCondLst>
                                            <p:cond delay="1968"/>
                                          </p:stCondLst>
                                        </p:cTn>
                                        <p:tgtEl>
                                          <p:spTgt spid="9"/>
                                        </p:tgtEl>
                                      </p:cBhvr>
                                      <p:to x="100000" y="80000"/>
                                    </p:animScale>
                                    <p:animScale>
                                      <p:cBhvr>
                                        <p:cTn id="76" dur="249" decel="50000">
                                          <p:stCondLst>
                                            <p:cond delay="2007"/>
                                          </p:stCondLst>
                                        </p:cTn>
                                        <p:tgtEl>
                                          <p:spTgt spid="9"/>
                                        </p:tgtEl>
                                      </p:cBhvr>
                                      <p:to x="100000" y="100000"/>
                                    </p:animScale>
                                    <p:animScale>
                                      <p:cBhvr>
                                        <p:cTn id="77" dur="39">
                                          <p:stCondLst>
                                            <p:cond delay="2463"/>
                                          </p:stCondLst>
                                        </p:cTn>
                                        <p:tgtEl>
                                          <p:spTgt spid="9"/>
                                        </p:tgtEl>
                                      </p:cBhvr>
                                      <p:to x="100000" y="90000"/>
                                    </p:animScale>
                                    <p:animScale>
                                      <p:cBhvr>
                                        <p:cTn id="78" dur="249" decel="50000">
                                          <p:stCondLst>
                                            <p:cond delay="2502"/>
                                          </p:stCondLst>
                                        </p:cTn>
                                        <p:tgtEl>
                                          <p:spTgt spid="9"/>
                                        </p:tgtEl>
                                      </p:cBhvr>
                                      <p:to x="100000" y="100000"/>
                                    </p:animScale>
                                    <p:animScale>
                                      <p:cBhvr>
                                        <p:cTn id="79" dur="39">
                                          <p:stCondLst>
                                            <p:cond delay="2712"/>
                                          </p:stCondLst>
                                        </p:cTn>
                                        <p:tgtEl>
                                          <p:spTgt spid="9"/>
                                        </p:tgtEl>
                                      </p:cBhvr>
                                      <p:to x="100000" y="95000"/>
                                    </p:animScale>
                                    <p:animScale>
                                      <p:cBhvr>
                                        <p:cTn id="80" dur="249" decel="50000">
                                          <p:stCondLst>
                                            <p:cond delay="2751"/>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HOW TO HELP</a:t>
            </a:r>
            <a:r>
              <a:rPr lang="en-GB" sz="6600" dirty="0"/>
              <a:t> </a:t>
            </a:r>
            <a:endParaRPr lang="en-GB" sz="8000" b="1" dirty="0"/>
          </a:p>
        </p:txBody>
      </p:sp>
      <p:pic>
        <p:nvPicPr>
          <p:cNvPr id="7" name="Content Placeholder 6">
            <a:extLst>
              <a:ext uri="{FF2B5EF4-FFF2-40B4-BE49-F238E27FC236}">
                <a16:creationId xmlns:a16="http://schemas.microsoft.com/office/drawing/2014/main" xmlns=""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4" name="TextBox 3">
            <a:extLst>
              <a:ext uri="{FF2B5EF4-FFF2-40B4-BE49-F238E27FC236}">
                <a16:creationId xmlns:a16="http://schemas.microsoft.com/office/drawing/2014/main" xmlns="" id="{533B689C-14C0-764F-ADD3-66B02A6450BA}"/>
              </a:ext>
            </a:extLst>
          </p:cNvPr>
          <p:cNvSpPr txBox="1"/>
          <p:nvPr/>
        </p:nvSpPr>
        <p:spPr>
          <a:xfrm>
            <a:off x="529167" y="1964267"/>
            <a:ext cx="11239500" cy="461665"/>
          </a:xfrm>
          <a:prstGeom prst="rect">
            <a:avLst/>
          </a:prstGeom>
          <a:noFill/>
        </p:spPr>
        <p:txBody>
          <a:bodyPr wrap="square" rtlCol="0">
            <a:spAutoFit/>
          </a:bodyPr>
          <a:lstStyle/>
          <a:p>
            <a:pPr algn="l"/>
            <a:r>
              <a:rPr lang="en-US" sz="2400" dirty="0"/>
              <a:t>Other ideas…</a:t>
            </a:r>
            <a:endParaRPr lang="en-GB" sz="2400" dirty="0"/>
          </a:p>
        </p:txBody>
      </p:sp>
      <p:pic>
        <p:nvPicPr>
          <p:cNvPr id="5" name="Picture 4">
            <a:extLst>
              <a:ext uri="{FF2B5EF4-FFF2-40B4-BE49-F238E27FC236}">
                <a16:creationId xmlns:a16="http://schemas.microsoft.com/office/drawing/2014/main" xmlns="" id="{3183109A-57D4-4327-8B58-653D1BA6FC1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2425932"/>
            <a:ext cx="4473004" cy="2982002"/>
          </a:xfrm>
          <a:prstGeom prst="rect">
            <a:avLst/>
          </a:prstGeom>
        </p:spPr>
      </p:pic>
      <p:sp>
        <p:nvSpPr>
          <p:cNvPr id="6" name="TextBox 5">
            <a:extLst>
              <a:ext uri="{FF2B5EF4-FFF2-40B4-BE49-F238E27FC236}">
                <a16:creationId xmlns:a16="http://schemas.microsoft.com/office/drawing/2014/main" xmlns="" id="{DAF477E8-EE00-4E49-9848-D145EDA8BF66}"/>
              </a:ext>
            </a:extLst>
          </p:cNvPr>
          <p:cNvSpPr txBox="1"/>
          <p:nvPr/>
        </p:nvSpPr>
        <p:spPr>
          <a:xfrm>
            <a:off x="109035" y="5482625"/>
            <a:ext cx="2127467" cy="1200329"/>
          </a:xfrm>
          <a:prstGeom prst="rect">
            <a:avLst/>
          </a:prstGeom>
          <a:noFill/>
        </p:spPr>
        <p:txBody>
          <a:bodyPr wrap="square" rtlCol="0">
            <a:spAutoFit/>
          </a:bodyPr>
          <a:lstStyle/>
          <a:p>
            <a:r>
              <a:rPr lang="en-US" sz="2400" dirty="0"/>
              <a:t>Joining a club or Meetup group…</a:t>
            </a:r>
            <a:endParaRPr lang="en-GB" sz="2400" dirty="0"/>
          </a:p>
        </p:txBody>
      </p:sp>
      <p:pic>
        <p:nvPicPr>
          <p:cNvPr id="9" name="Picture 8">
            <a:extLst>
              <a:ext uri="{FF2B5EF4-FFF2-40B4-BE49-F238E27FC236}">
                <a16:creationId xmlns:a16="http://schemas.microsoft.com/office/drawing/2014/main" xmlns="" id="{1BD732E2-2685-447D-8861-19DFB277F85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857067" y="1690689"/>
            <a:ext cx="4334933" cy="2438399"/>
          </a:xfrm>
          <a:prstGeom prst="rect">
            <a:avLst/>
          </a:prstGeom>
        </p:spPr>
      </p:pic>
      <p:sp>
        <p:nvSpPr>
          <p:cNvPr id="10" name="TextBox 9">
            <a:extLst>
              <a:ext uri="{FF2B5EF4-FFF2-40B4-BE49-F238E27FC236}">
                <a16:creationId xmlns:a16="http://schemas.microsoft.com/office/drawing/2014/main" xmlns="" id="{18D35985-ED32-458C-AAF3-C699751CB316}"/>
              </a:ext>
            </a:extLst>
          </p:cNvPr>
          <p:cNvSpPr txBox="1"/>
          <p:nvPr/>
        </p:nvSpPr>
        <p:spPr>
          <a:xfrm>
            <a:off x="5681133" y="2618954"/>
            <a:ext cx="2912534" cy="461665"/>
          </a:xfrm>
          <a:prstGeom prst="rect">
            <a:avLst/>
          </a:prstGeom>
          <a:noFill/>
        </p:spPr>
        <p:txBody>
          <a:bodyPr wrap="square" rtlCol="0">
            <a:spAutoFit/>
          </a:bodyPr>
          <a:lstStyle/>
          <a:p>
            <a:r>
              <a:rPr lang="en-US" sz="2400" dirty="0"/>
              <a:t>…playing sport…</a:t>
            </a:r>
            <a:endParaRPr lang="en-GB" sz="2400" dirty="0"/>
          </a:p>
        </p:txBody>
      </p:sp>
      <p:pic>
        <p:nvPicPr>
          <p:cNvPr id="11" name="Picture 10" descr="Young people standing in front of a jobs board&#10;&#10;&#10;Description automatically generated">
            <a:extLst>
              <a:ext uri="{FF2B5EF4-FFF2-40B4-BE49-F238E27FC236}">
                <a16:creationId xmlns:a16="http://schemas.microsoft.com/office/drawing/2014/main" xmlns="" id="{AC9E1EB7-282B-4864-988E-C8798DB516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4700" y="4196972"/>
            <a:ext cx="3945298" cy="2639189"/>
          </a:xfrm>
          <a:prstGeom prst="rect">
            <a:avLst/>
          </a:prstGeom>
        </p:spPr>
      </p:pic>
      <p:sp>
        <p:nvSpPr>
          <p:cNvPr id="13" name="TextBox 12">
            <a:extLst>
              <a:ext uri="{FF2B5EF4-FFF2-40B4-BE49-F238E27FC236}">
                <a16:creationId xmlns:a16="http://schemas.microsoft.com/office/drawing/2014/main" xmlns="" id="{C193A43B-4F47-4E92-9E95-0151C5BF3576}"/>
              </a:ext>
            </a:extLst>
          </p:cNvPr>
          <p:cNvSpPr txBox="1"/>
          <p:nvPr/>
        </p:nvSpPr>
        <p:spPr>
          <a:xfrm>
            <a:off x="8459998" y="6082789"/>
            <a:ext cx="3427202" cy="830997"/>
          </a:xfrm>
          <a:prstGeom prst="rect">
            <a:avLst/>
          </a:prstGeom>
          <a:noFill/>
        </p:spPr>
        <p:txBody>
          <a:bodyPr wrap="square" rtlCol="0">
            <a:spAutoFit/>
          </a:bodyPr>
          <a:lstStyle/>
          <a:p>
            <a:r>
              <a:rPr lang="en-US" sz="2400" dirty="0"/>
              <a:t>…or getting a job, if they don’t already have one</a:t>
            </a:r>
            <a:endParaRPr lang="en-GB" sz="2400" dirty="0"/>
          </a:p>
        </p:txBody>
      </p:sp>
    </p:spTree>
    <p:extLst>
      <p:ext uri="{BB962C8B-B14F-4D97-AF65-F5344CB8AC3E}">
        <p14:creationId xmlns:p14="http://schemas.microsoft.com/office/powerpoint/2010/main" val="265902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870">
                                          <p:stCondLst>
                                            <p:cond delay="0"/>
                                          </p:stCondLst>
                                        </p:cTn>
                                        <p:tgtEl>
                                          <p:spTgt spid="5"/>
                                        </p:tgtEl>
                                      </p:cBhvr>
                                    </p:animEffect>
                                    <p:anim calcmode="lin" valueType="num">
                                      <p:cBhvr>
                                        <p:cTn id="13" dur="273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99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996" tmFilter="0, 0; 0.125,0.2665; 0.25,0.4; 0.375,0.465; 0.5,0.5;  0.625,0.535; 0.75,0.6; 0.875,0.7335; 1,1">
                                          <p:stCondLst>
                                            <p:cond delay="996"/>
                                          </p:stCondLst>
                                        </p:cTn>
                                        <p:tgtEl>
                                          <p:spTgt spid="5"/>
                                        </p:tgtEl>
                                        <p:attrNameLst>
                                          <p:attrName>ppt_y</p:attrName>
                                        </p:attrNameLst>
                                      </p:cBhvr>
                                      <p:tavLst>
                                        <p:tav tm="0" fmla="#ppt_y-sin(pi*$)/9">
                                          <p:val>
                                            <p:fltVal val="0"/>
                                          </p:val>
                                        </p:tav>
                                        <p:tav tm="100000">
                                          <p:val>
                                            <p:fltVal val="1"/>
                                          </p:val>
                                        </p:tav>
                                      </p:tavLst>
                                    </p:anim>
                                    <p:anim calcmode="lin" valueType="num">
                                      <p:cBhvr>
                                        <p:cTn id="16" dur="498" tmFilter="0, 0; 0.125,0.2665; 0.25,0.4; 0.375,0.465; 0.5,0.5;  0.625,0.535; 0.75,0.6; 0.875,0.7335; 1,1">
                                          <p:stCondLst>
                                            <p:cond delay="1986"/>
                                          </p:stCondLst>
                                        </p:cTn>
                                        <p:tgtEl>
                                          <p:spTgt spid="5"/>
                                        </p:tgtEl>
                                        <p:attrNameLst>
                                          <p:attrName>ppt_y</p:attrName>
                                        </p:attrNameLst>
                                      </p:cBhvr>
                                      <p:tavLst>
                                        <p:tav tm="0" fmla="#ppt_y-sin(pi*$)/27">
                                          <p:val>
                                            <p:fltVal val="0"/>
                                          </p:val>
                                        </p:tav>
                                        <p:tav tm="100000">
                                          <p:val>
                                            <p:fltVal val="1"/>
                                          </p:val>
                                        </p:tav>
                                      </p:tavLst>
                                    </p:anim>
                                    <p:anim calcmode="lin" valueType="num">
                                      <p:cBhvr>
                                        <p:cTn id="17" dur="246" tmFilter="0, 0; 0.125,0.2665; 0.25,0.4; 0.375,0.465; 0.5,0.5;  0.625,0.535; 0.75,0.6; 0.875,0.7335; 1,1">
                                          <p:stCondLst>
                                            <p:cond delay="2484"/>
                                          </p:stCondLst>
                                        </p:cTn>
                                        <p:tgtEl>
                                          <p:spTgt spid="5"/>
                                        </p:tgtEl>
                                        <p:attrNameLst>
                                          <p:attrName>ppt_y</p:attrName>
                                        </p:attrNameLst>
                                      </p:cBhvr>
                                      <p:tavLst>
                                        <p:tav tm="0" fmla="#ppt_y-sin(pi*$)/81">
                                          <p:val>
                                            <p:fltVal val="0"/>
                                          </p:val>
                                        </p:tav>
                                        <p:tav tm="100000">
                                          <p:val>
                                            <p:fltVal val="1"/>
                                          </p:val>
                                        </p:tav>
                                      </p:tavLst>
                                    </p:anim>
                                    <p:animScale>
                                      <p:cBhvr>
                                        <p:cTn id="18" dur="39">
                                          <p:stCondLst>
                                            <p:cond delay="975"/>
                                          </p:stCondLst>
                                        </p:cTn>
                                        <p:tgtEl>
                                          <p:spTgt spid="5"/>
                                        </p:tgtEl>
                                      </p:cBhvr>
                                      <p:to x="100000" y="60000"/>
                                    </p:animScale>
                                    <p:animScale>
                                      <p:cBhvr>
                                        <p:cTn id="19" dur="249" decel="50000">
                                          <p:stCondLst>
                                            <p:cond delay="1014"/>
                                          </p:stCondLst>
                                        </p:cTn>
                                        <p:tgtEl>
                                          <p:spTgt spid="5"/>
                                        </p:tgtEl>
                                      </p:cBhvr>
                                      <p:to x="100000" y="100000"/>
                                    </p:animScale>
                                    <p:animScale>
                                      <p:cBhvr>
                                        <p:cTn id="20" dur="39">
                                          <p:stCondLst>
                                            <p:cond delay="1968"/>
                                          </p:stCondLst>
                                        </p:cTn>
                                        <p:tgtEl>
                                          <p:spTgt spid="5"/>
                                        </p:tgtEl>
                                      </p:cBhvr>
                                      <p:to x="100000" y="80000"/>
                                    </p:animScale>
                                    <p:animScale>
                                      <p:cBhvr>
                                        <p:cTn id="21" dur="249" decel="50000">
                                          <p:stCondLst>
                                            <p:cond delay="2007"/>
                                          </p:stCondLst>
                                        </p:cTn>
                                        <p:tgtEl>
                                          <p:spTgt spid="5"/>
                                        </p:tgtEl>
                                      </p:cBhvr>
                                      <p:to x="100000" y="100000"/>
                                    </p:animScale>
                                    <p:animScale>
                                      <p:cBhvr>
                                        <p:cTn id="22" dur="39">
                                          <p:stCondLst>
                                            <p:cond delay="2463"/>
                                          </p:stCondLst>
                                        </p:cTn>
                                        <p:tgtEl>
                                          <p:spTgt spid="5"/>
                                        </p:tgtEl>
                                      </p:cBhvr>
                                      <p:to x="100000" y="90000"/>
                                    </p:animScale>
                                    <p:animScale>
                                      <p:cBhvr>
                                        <p:cTn id="23" dur="249" decel="50000">
                                          <p:stCondLst>
                                            <p:cond delay="2502"/>
                                          </p:stCondLst>
                                        </p:cTn>
                                        <p:tgtEl>
                                          <p:spTgt spid="5"/>
                                        </p:tgtEl>
                                      </p:cBhvr>
                                      <p:to x="100000" y="100000"/>
                                    </p:animScale>
                                    <p:animScale>
                                      <p:cBhvr>
                                        <p:cTn id="24" dur="39">
                                          <p:stCondLst>
                                            <p:cond delay="2712"/>
                                          </p:stCondLst>
                                        </p:cTn>
                                        <p:tgtEl>
                                          <p:spTgt spid="5"/>
                                        </p:tgtEl>
                                      </p:cBhvr>
                                      <p:to x="100000" y="95000"/>
                                    </p:animScale>
                                    <p:animScale>
                                      <p:cBhvr>
                                        <p:cTn id="25" dur="249" decel="50000">
                                          <p:stCondLst>
                                            <p:cond delay="2751"/>
                                          </p:stCondLst>
                                        </p:cTn>
                                        <p:tgtEl>
                                          <p:spTgt spid="5"/>
                                        </p:tgtEl>
                                      </p:cBhvr>
                                      <p:to x="100000" y="100000"/>
                                    </p:animScale>
                                  </p:childTnLst>
                                </p:cTn>
                              </p:par>
                              <p:par>
                                <p:cTn id="26" presetID="26" presetClass="entr" presetSubtype="0" fill="hold" grpId="1"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870">
                                          <p:stCondLst>
                                            <p:cond delay="0"/>
                                          </p:stCondLst>
                                        </p:cTn>
                                        <p:tgtEl>
                                          <p:spTgt spid="6"/>
                                        </p:tgtEl>
                                      </p:cBhvr>
                                    </p:animEffect>
                                    <p:anim calcmode="lin" valueType="num">
                                      <p:cBhvr>
                                        <p:cTn id="29" dur="2733"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0" dur="99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1" dur="996" tmFilter="0, 0; 0.125,0.2665; 0.25,0.4; 0.375,0.465; 0.5,0.5;  0.625,0.535; 0.75,0.6; 0.875,0.7335; 1,1">
                                          <p:stCondLst>
                                            <p:cond delay="996"/>
                                          </p:stCondLst>
                                        </p:cTn>
                                        <p:tgtEl>
                                          <p:spTgt spid="6"/>
                                        </p:tgtEl>
                                        <p:attrNameLst>
                                          <p:attrName>ppt_y</p:attrName>
                                        </p:attrNameLst>
                                      </p:cBhvr>
                                      <p:tavLst>
                                        <p:tav tm="0" fmla="#ppt_y-sin(pi*$)/9">
                                          <p:val>
                                            <p:fltVal val="0"/>
                                          </p:val>
                                        </p:tav>
                                        <p:tav tm="100000">
                                          <p:val>
                                            <p:fltVal val="1"/>
                                          </p:val>
                                        </p:tav>
                                      </p:tavLst>
                                    </p:anim>
                                    <p:anim calcmode="lin" valueType="num">
                                      <p:cBhvr>
                                        <p:cTn id="32" dur="498" tmFilter="0, 0; 0.125,0.2665; 0.25,0.4; 0.375,0.465; 0.5,0.5;  0.625,0.535; 0.75,0.6; 0.875,0.7335; 1,1">
                                          <p:stCondLst>
                                            <p:cond delay="1986"/>
                                          </p:stCondLst>
                                        </p:cTn>
                                        <p:tgtEl>
                                          <p:spTgt spid="6"/>
                                        </p:tgtEl>
                                        <p:attrNameLst>
                                          <p:attrName>ppt_y</p:attrName>
                                        </p:attrNameLst>
                                      </p:cBhvr>
                                      <p:tavLst>
                                        <p:tav tm="0" fmla="#ppt_y-sin(pi*$)/27">
                                          <p:val>
                                            <p:fltVal val="0"/>
                                          </p:val>
                                        </p:tav>
                                        <p:tav tm="100000">
                                          <p:val>
                                            <p:fltVal val="1"/>
                                          </p:val>
                                        </p:tav>
                                      </p:tavLst>
                                    </p:anim>
                                    <p:anim calcmode="lin" valueType="num">
                                      <p:cBhvr>
                                        <p:cTn id="33" dur="246" tmFilter="0, 0; 0.125,0.2665; 0.25,0.4; 0.375,0.465; 0.5,0.5;  0.625,0.535; 0.75,0.6; 0.875,0.7335; 1,1">
                                          <p:stCondLst>
                                            <p:cond delay="2484"/>
                                          </p:stCondLst>
                                        </p:cTn>
                                        <p:tgtEl>
                                          <p:spTgt spid="6"/>
                                        </p:tgtEl>
                                        <p:attrNameLst>
                                          <p:attrName>ppt_y</p:attrName>
                                        </p:attrNameLst>
                                      </p:cBhvr>
                                      <p:tavLst>
                                        <p:tav tm="0" fmla="#ppt_y-sin(pi*$)/81">
                                          <p:val>
                                            <p:fltVal val="0"/>
                                          </p:val>
                                        </p:tav>
                                        <p:tav tm="100000">
                                          <p:val>
                                            <p:fltVal val="1"/>
                                          </p:val>
                                        </p:tav>
                                      </p:tavLst>
                                    </p:anim>
                                    <p:animScale>
                                      <p:cBhvr>
                                        <p:cTn id="34" dur="39">
                                          <p:stCondLst>
                                            <p:cond delay="975"/>
                                          </p:stCondLst>
                                        </p:cTn>
                                        <p:tgtEl>
                                          <p:spTgt spid="6"/>
                                        </p:tgtEl>
                                      </p:cBhvr>
                                      <p:to x="100000" y="60000"/>
                                    </p:animScale>
                                    <p:animScale>
                                      <p:cBhvr>
                                        <p:cTn id="35" dur="249" decel="50000">
                                          <p:stCondLst>
                                            <p:cond delay="1014"/>
                                          </p:stCondLst>
                                        </p:cTn>
                                        <p:tgtEl>
                                          <p:spTgt spid="6"/>
                                        </p:tgtEl>
                                      </p:cBhvr>
                                      <p:to x="100000" y="100000"/>
                                    </p:animScale>
                                    <p:animScale>
                                      <p:cBhvr>
                                        <p:cTn id="36" dur="39">
                                          <p:stCondLst>
                                            <p:cond delay="1968"/>
                                          </p:stCondLst>
                                        </p:cTn>
                                        <p:tgtEl>
                                          <p:spTgt spid="6"/>
                                        </p:tgtEl>
                                      </p:cBhvr>
                                      <p:to x="100000" y="80000"/>
                                    </p:animScale>
                                    <p:animScale>
                                      <p:cBhvr>
                                        <p:cTn id="37" dur="249" decel="50000">
                                          <p:stCondLst>
                                            <p:cond delay="2007"/>
                                          </p:stCondLst>
                                        </p:cTn>
                                        <p:tgtEl>
                                          <p:spTgt spid="6"/>
                                        </p:tgtEl>
                                      </p:cBhvr>
                                      <p:to x="100000" y="100000"/>
                                    </p:animScale>
                                    <p:animScale>
                                      <p:cBhvr>
                                        <p:cTn id="38" dur="39">
                                          <p:stCondLst>
                                            <p:cond delay="2463"/>
                                          </p:stCondLst>
                                        </p:cTn>
                                        <p:tgtEl>
                                          <p:spTgt spid="6"/>
                                        </p:tgtEl>
                                      </p:cBhvr>
                                      <p:to x="100000" y="90000"/>
                                    </p:animScale>
                                    <p:animScale>
                                      <p:cBhvr>
                                        <p:cTn id="39" dur="249" decel="50000">
                                          <p:stCondLst>
                                            <p:cond delay="2502"/>
                                          </p:stCondLst>
                                        </p:cTn>
                                        <p:tgtEl>
                                          <p:spTgt spid="6"/>
                                        </p:tgtEl>
                                      </p:cBhvr>
                                      <p:to x="100000" y="100000"/>
                                    </p:animScale>
                                    <p:animScale>
                                      <p:cBhvr>
                                        <p:cTn id="40" dur="39">
                                          <p:stCondLst>
                                            <p:cond delay="2712"/>
                                          </p:stCondLst>
                                        </p:cTn>
                                        <p:tgtEl>
                                          <p:spTgt spid="6"/>
                                        </p:tgtEl>
                                      </p:cBhvr>
                                      <p:to x="100000" y="95000"/>
                                    </p:animScale>
                                    <p:animScale>
                                      <p:cBhvr>
                                        <p:cTn id="41" dur="249" decel="50000">
                                          <p:stCondLst>
                                            <p:cond delay="2751"/>
                                          </p:stCondLst>
                                        </p:cTn>
                                        <p:tgtEl>
                                          <p:spTgt spid="6"/>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1"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870">
                                          <p:stCondLst>
                                            <p:cond delay="0"/>
                                          </p:stCondLst>
                                        </p:cTn>
                                        <p:tgtEl>
                                          <p:spTgt spid="10"/>
                                        </p:tgtEl>
                                      </p:cBhvr>
                                    </p:animEffect>
                                    <p:anim calcmode="lin" valueType="num">
                                      <p:cBhvr>
                                        <p:cTn id="47" dur="2733"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8" dur="99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9" dur="996" tmFilter="0, 0; 0.125,0.2665; 0.25,0.4; 0.375,0.465; 0.5,0.5;  0.625,0.535; 0.75,0.6; 0.875,0.7335; 1,1">
                                          <p:stCondLst>
                                            <p:cond delay="996"/>
                                          </p:stCondLst>
                                        </p:cTn>
                                        <p:tgtEl>
                                          <p:spTgt spid="10"/>
                                        </p:tgtEl>
                                        <p:attrNameLst>
                                          <p:attrName>ppt_y</p:attrName>
                                        </p:attrNameLst>
                                      </p:cBhvr>
                                      <p:tavLst>
                                        <p:tav tm="0" fmla="#ppt_y-sin(pi*$)/9">
                                          <p:val>
                                            <p:fltVal val="0"/>
                                          </p:val>
                                        </p:tav>
                                        <p:tav tm="100000">
                                          <p:val>
                                            <p:fltVal val="1"/>
                                          </p:val>
                                        </p:tav>
                                      </p:tavLst>
                                    </p:anim>
                                    <p:anim calcmode="lin" valueType="num">
                                      <p:cBhvr>
                                        <p:cTn id="50" dur="498" tmFilter="0, 0; 0.125,0.2665; 0.25,0.4; 0.375,0.465; 0.5,0.5;  0.625,0.535; 0.75,0.6; 0.875,0.7335; 1,1">
                                          <p:stCondLst>
                                            <p:cond delay="1986"/>
                                          </p:stCondLst>
                                        </p:cTn>
                                        <p:tgtEl>
                                          <p:spTgt spid="10"/>
                                        </p:tgtEl>
                                        <p:attrNameLst>
                                          <p:attrName>ppt_y</p:attrName>
                                        </p:attrNameLst>
                                      </p:cBhvr>
                                      <p:tavLst>
                                        <p:tav tm="0" fmla="#ppt_y-sin(pi*$)/27">
                                          <p:val>
                                            <p:fltVal val="0"/>
                                          </p:val>
                                        </p:tav>
                                        <p:tav tm="100000">
                                          <p:val>
                                            <p:fltVal val="1"/>
                                          </p:val>
                                        </p:tav>
                                      </p:tavLst>
                                    </p:anim>
                                    <p:anim calcmode="lin" valueType="num">
                                      <p:cBhvr>
                                        <p:cTn id="51" dur="246" tmFilter="0, 0; 0.125,0.2665; 0.25,0.4; 0.375,0.465; 0.5,0.5;  0.625,0.535; 0.75,0.6; 0.875,0.7335; 1,1">
                                          <p:stCondLst>
                                            <p:cond delay="2484"/>
                                          </p:stCondLst>
                                        </p:cTn>
                                        <p:tgtEl>
                                          <p:spTgt spid="10"/>
                                        </p:tgtEl>
                                        <p:attrNameLst>
                                          <p:attrName>ppt_y</p:attrName>
                                        </p:attrNameLst>
                                      </p:cBhvr>
                                      <p:tavLst>
                                        <p:tav tm="0" fmla="#ppt_y-sin(pi*$)/81">
                                          <p:val>
                                            <p:fltVal val="0"/>
                                          </p:val>
                                        </p:tav>
                                        <p:tav tm="100000">
                                          <p:val>
                                            <p:fltVal val="1"/>
                                          </p:val>
                                        </p:tav>
                                      </p:tavLst>
                                    </p:anim>
                                    <p:animScale>
                                      <p:cBhvr>
                                        <p:cTn id="52" dur="39">
                                          <p:stCondLst>
                                            <p:cond delay="975"/>
                                          </p:stCondLst>
                                        </p:cTn>
                                        <p:tgtEl>
                                          <p:spTgt spid="10"/>
                                        </p:tgtEl>
                                      </p:cBhvr>
                                      <p:to x="100000" y="60000"/>
                                    </p:animScale>
                                    <p:animScale>
                                      <p:cBhvr>
                                        <p:cTn id="53" dur="249" decel="50000">
                                          <p:stCondLst>
                                            <p:cond delay="1014"/>
                                          </p:stCondLst>
                                        </p:cTn>
                                        <p:tgtEl>
                                          <p:spTgt spid="10"/>
                                        </p:tgtEl>
                                      </p:cBhvr>
                                      <p:to x="100000" y="100000"/>
                                    </p:animScale>
                                    <p:animScale>
                                      <p:cBhvr>
                                        <p:cTn id="54" dur="39">
                                          <p:stCondLst>
                                            <p:cond delay="1968"/>
                                          </p:stCondLst>
                                        </p:cTn>
                                        <p:tgtEl>
                                          <p:spTgt spid="10"/>
                                        </p:tgtEl>
                                      </p:cBhvr>
                                      <p:to x="100000" y="80000"/>
                                    </p:animScale>
                                    <p:animScale>
                                      <p:cBhvr>
                                        <p:cTn id="55" dur="249" decel="50000">
                                          <p:stCondLst>
                                            <p:cond delay="2007"/>
                                          </p:stCondLst>
                                        </p:cTn>
                                        <p:tgtEl>
                                          <p:spTgt spid="10"/>
                                        </p:tgtEl>
                                      </p:cBhvr>
                                      <p:to x="100000" y="100000"/>
                                    </p:animScale>
                                    <p:animScale>
                                      <p:cBhvr>
                                        <p:cTn id="56" dur="39">
                                          <p:stCondLst>
                                            <p:cond delay="2463"/>
                                          </p:stCondLst>
                                        </p:cTn>
                                        <p:tgtEl>
                                          <p:spTgt spid="10"/>
                                        </p:tgtEl>
                                      </p:cBhvr>
                                      <p:to x="100000" y="90000"/>
                                    </p:animScale>
                                    <p:animScale>
                                      <p:cBhvr>
                                        <p:cTn id="57" dur="249" decel="50000">
                                          <p:stCondLst>
                                            <p:cond delay="2502"/>
                                          </p:stCondLst>
                                        </p:cTn>
                                        <p:tgtEl>
                                          <p:spTgt spid="10"/>
                                        </p:tgtEl>
                                      </p:cBhvr>
                                      <p:to x="100000" y="100000"/>
                                    </p:animScale>
                                    <p:animScale>
                                      <p:cBhvr>
                                        <p:cTn id="58" dur="39">
                                          <p:stCondLst>
                                            <p:cond delay="2712"/>
                                          </p:stCondLst>
                                        </p:cTn>
                                        <p:tgtEl>
                                          <p:spTgt spid="10"/>
                                        </p:tgtEl>
                                      </p:cBhvr>
                                      <p:to x="100000" y="95000"/>
                                    </p:animScale>
                                    <p:animScale>
                                      <p:cBhvr>
                                        <p:cTn id="59" dur="249" decel="50000">
                                          <p:stCondLst>
                                            <p:cond delay="2751"/>
                                          </p:stCondLst>
                                        </p:cTn>
                                        <p:tgtEl>
                                          <p:spTgt spid="10"/>
                                        </p:tgtEl>
                                      </p:cBhvr>
                                      <p:to x="100000" y="100000"/>
                                    </p:animScale>
                                  </p:childTnLst>
                                </p:cTn>
                              </p:par>
                              <p:par>
                                <p:cTn id="60" presetID="26" presetClass="entr" presetSubtype="0"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870">
                                          <p:stCondLst>
                                            <p:cond delay="0"/>
                                          </p:stCondLst>
                                        </p:cTn>
                                        <p:tgtEl>
                                          <p:spTgt spid="9"/>
                                        </p:tgtEl>
                                      </p:cBhvr>
                                    </p:animEffect>
                                    <p:anim calcmode="lin" valueType="num">
                                      <p:cBhvr>
                                        <p:cTn id="63" dur="2733"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4" dur="99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5" dur="996" tmFilter="0, 0; 0.125,0.2665; 0.25,0.4; 0.375,0.465; 0.5,0.5;  0.625,0.535; 0.75,0.6; 0.875,0.7335; 1,1">
                                          <p:stCondLst>
                                            <p:cond delay="996"/>
                                          </p:stCondLst>
                                        </p:cTn>
                                        <p:tgtEl>
                                          <p:spTgt spid="9"/>
                                        </p:tgtEl>
                                        <p:attrNameLst>
                                          <p:attrName>ppt_y</p:attrName>
                                        </p:attrNameLst>
                                      </p:cBhvr>
                                      <p:tavLst>
                                        <p:tav tm="0" fmla="#ppt_y-sin(pi*$)/9">
                                          <p:val>
                                            <p:fltVal val="0"/>
                                          </p:val>
                                        </p:tav>
                                        <p:tav tm="100000">
                                          <p:val>
                                            <p:fltVal val="1"/>
                                          </p:val>
                                        </p:tav>
                                      </p:tavLst>
                                    </p:anim>
                                    <p:anim calcmode="lin" valueType="num">
                                      <p:cBhvr>
                                        <p:cTn id="66" dur="498" tmFilter="0, 0; 0.125,0.2665; 0.25,0.4; 0.375,0.465; 0.5,0.5;  0.625,0.535; 0.75,0.6; 0.875,0.7335; 1,1">
                                          <p:stCondLst>
                                            <p:cond delay="1986"/>
                                          </p:stCondLst>
                                        </p:cTn>
                                        <p:tgtEl>
                                          <p:spTgt spid="9"/>
                                        </p:tgtEl>
                                        <p:attrNameLst>
                                          <p:attrName>ppt_y</p:attrName>
                                        </p:attrNameLst>
                                      </p:cBhvr>
                                      <p:tavLst>
                                        <p:tav tm="0" fmla="#ppt_y-sin(pi*$)/27">
                                          <p:val>
                                            <p:fltVal val="0"/>
                                          </p:val>
                                        </p:tav>
                                        <p:tav tm="100000">
                                          <p:val>
                                            <p:fltVal val="1"/>
                                          </p:val>
                                        </p:tav>
                                      </p:tavLst>
                                    </p:anim>
                                    <p:anim calcmode="lin" valueType="num">
                                      <p:cBhvr>
                                        <p:cTn id="67" dur="246" tmFilter="0, 0; 0.125,0.2665; 0.25,0.4; 0.375,0.465; 0.5,0.5;  0.625,0.535; 0.75,0.6; 0.875,0.7335; 1,1">
                                          <p:stCondLst>
                                            <p:cond delay="2484"/>
                                          </p:stCondLst>
                                        </p:cTn>
                                        <p:tgtEl>
                                          <p:spTgt spid="9"/>
                                        </p:tgtEl>
                                        <p:attrNameLst>
                                          <p:attrName>ppt_y</p:attrName>
                                        </p:attrNameLst>
                                      </p:cBhvr>
                                      <p:tavLst>
                                        <p:tav tm="0" fmla="#ppt_y-sin(pi*$)/81">
                                          <p:val>
                                            <p:fltVal val="0"/>
                                          </p:val>
                                        </p:tav>
                                        <p:tav tm="100000">
                                          <p:val>
                                            <p:fltVal val="1"/>
                                          </p:val>
                                        </p:tav>
                                      </p:tavLst>
                                    </p:anim>
                                    <p:animScale>
                                      <p:cBhvr>
                                        <p:cTn id="68" dur="39">
                                          <p:stCondLst>
                                            <p:cond delay="975"/>
                                          </p:stCondLst>
                                        </p:cTn>
                                        <p:tgtEl>
                                          <p:spTgt spid="9"/>
                                        </p:tgtEl>
                                      </p:cBhvr>
                                      <p:to x="100000" y="60000"/>
                                    </p:animScale>
                                    <p:animScale>
                                      <p:cBhvr>
                                        <p:cTn id="69" dur="249" decel="50000">
                                          <p:stCondLst>
                                            <p:cond delay="1014"/>
                                          </p:stCondLst>
                                        </p:cTn>
                                        <p:tgtEl>
                                          <p:spTgt spid="9"/>
                                        </p:tgtEl>
                                      </p:cBhvr>
                                      <p:to x="100000" y="100000"/>
                                    </p:animScale>
                                    <p:animScale>
                                      <p:cBhvr>
                                        <p:cTn id="70" dur="39">
                                          <p:stCondLst>
                                            <p:cond delay="1968"/>
                                          </p:stCondLst>
                                        </p:cTn>
                                        <p:tgtEl>
                                          <p:spTgt spid="9"/>
                                        </p:tgtEl>
                                      </p:cBhvr>
                                      <p:to x="100000" y="80000"/>
                                    </p:animScale>
                                    <p:animScale>
                                      <p:cBhvr>
                                        <p:cTn id="71" dur="249" decel="50000">
                                          <p:stCondLst>
                                            <p:cond delay="2007"/>
                                          </p:stCondLst>
                                        </p:cTn>
                                        <p:tgtEl>
                                          <p:spTgt spid="9"/>
                                        </p:tgtEl>
                                      </p:cBhvr>
                                      <p:to x="100000" y="100000"/>
                                    </p:animScale>
                                    <p:animScale>
                                      <p:cBhvr>
                                        <p:cTn id="72" dur="39">
                                          <p:stCondLst>
                                            <p:cond delay="2463"/>
                                          </p:stCondLst>
                                        </p:cTn>
                                        <p:tgtEl>
                                          <p:spTgt spid="9"/>
                                        </p:tgtEl>
                                      </p:cBhvr>
                                      <p:to x="100000" y="90000"/>
                                    </p:animScale>
                                    <p:animScale>
                                      <p:cBhvr>
                                        <p:cTn id="73" dur="249" decel="50000">
                                          <p:stCondLst>
                                            <p:cond delay="2502"/>
                                          </p:stCondLst>
                                        </p:cTn>
                                        <p:tgtEl>
                                          <p:spTgt spid="9"/>
                                        </p:tgtEl>
                                      </p:cBhvr>
                                      <p:to x="100000" y="100000"/>
                                    </p:animScale>
                                    <p:animScale>
                                      <p:cBhvr>
                                        <p:cTn id="74" dur="39">
                                          <p:stCondLst>
                                            <p:cond delay="2712"/>
                                          </p:stCondLst>
                                        </p:cTn>
                                        <p:tgtEl>
                                          <p:spTgt spid="9"/>
                                        </p:tgtEl>
                                      </p:cBhvr>
                                      <p:to x="100000" y="95000"/>
                                    </p:animScale>
                                    <p:animScale>
                                      <p:cBhvr>
                                        <p:cTn id="75" dur="249" decel="50000">
                                          <p:stCondLst>
                                            <p:cond delay="2751"/>
                                          </p:stCondLst>
                                        </p:cTn>
                                        <p:tgtEl>
                                          <p:spTgt spid="9"/>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down)">
                                      <p:cBhvr>
                                        <p:cTn id="80" dur="870">
                                          <p:stCondLst>
                                            <p:cond delay="0"/>
                                          </p:stCondLst>
                                        </p:cTn>
                                        <p:tgtEl>
                                          <p:spTgt spid="11"/>
                                        </p:tgtEl>
                                      </p:cBhvr>
                                    </p:animEffect>
                                    <p:anim calcmode="lin" valueType="num">
                                      <p:cBhvr>
                                        <p:cTn id="81" dur="273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2" dur="99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3" dur="996" tmFilter="0, 0; 0.125,0.2665; 0.25,0.4; 0.375,0.465; 0.5,0.5;  0.625,0.535; 0.75,0.6; 0.875,0.7335; 1,1">
                                          <p:stCondLst>
                                            <p:cond delay="996"/>
                                          </p:stCondLst>
                                        </p:cTn>
                                        <p:tgtEl>
                                          <p:spTgt spid="11"/>
                                        </p:tgtEl>
                                        <p:attrNameLst>
                                          <p:attrName>ppt_y</p:attrName>
                                        </p:attrNameLst>
                                      </p:cBhvr>
                                      <p:tavLst>
                                        <p:tav tm="0" fmla="#ppt_y-sin(pi*$)/9">
                                          <p:val>
                                            <p:fltVal val="0"/>
                                          </p:val>
                                        </p:tav>
                                        <p:tav tm="100000">
                                          <p:val>
                                            <p:fltVal val="1"/>
                                          </p:val>
                                        </p:tav>
                                      </p:tavLst>
                                    </p:anim>
                                    <p:anim calcmode="lin" valueType="num">
                                      <p:cBhvr>
                                        <p:cTn id="84" dur="498" tmFilter="0, 0; 0.125,0.2665; 0.25,0.4; 0.375,0.465; 0.5,0.5;  0.625,0.535; 0.75,0.6; 0.875,0.7335; 1,1">
                                          <p:stCondLst>
                                            <p:cond delay="1986"/>
                                          </p:stCondLst>
                                        </p:cTn>
                                        <p:tgtEl>
                                          <p:spTgt spid="11"/>
                                        </p:tgtEl>
                                        <p:attrNameLst>
                                          <p:attrName>ppt_y</p:attrName>
                                        </p:attrNameLst>
                                      </p:cBhvr>
                                      <p:tavLst>
                                        <p:tav tm="0" fmla="#ppt_y-sin(pi*$)/27">
                                          <p:val>
                                            <p:fltVal val="0"/>
                                          </p:val>
                                        </p:tav>
                                        <p:tav tm="100000">
                                          <p:val>
                                            <p:fltVal val="1"/>
                                          </p:val>
                                        </p:tav>
                                      </p:tavLst>
                                    </p:anim>
                                    <p:anim calcmode="lin" valueType="num">
                                      <p:cBhvr>
                                        <p:cTn id="85" dur="246" tmFilter="0, 0; 0.125,0.2665; 0.25,0.4; 0.375,0.465; 0.5,0.5;  0.625,0.535; 0.75,0.6; 0.875,0.7335; 1,1">
                                          <p:stCondLst>
                                            <p:cond delay="2484"/>
                                          </p:stCondLst>
                                        </p:cTn>
                                        <p:tgtEl>
                                          <p:spTgt spid="11"/>
                                        </p:tgtEl>
                                        <p:attrNameLst>
                                          <p:attrName>ppt_y</p:attrName>
                                        </p:attrNameLst>
                                      </p:cBhvr>
                                      <p:tavLst>
                                        <p:tav tm="0" fmla="#ppt_y-sin(pi*$)/81">
                                          <p:val>
                                            <p:fltVal val="0"/>
                                          </p:val>
                                        </p:tav>
                                        <p:tav tm="100000">
                                          <p:val>
                                            <p:fltVal val="1"/>
                                          </p:val>
                                        </p:tav>
                                      </p:tavLst>
                                    </p:anim>
                                    <p:animScale>
                                      <p:cBhvr>
                                        <p:cTn id="86" dur="39">
                                          <p:stCondLst>
                                            <p:cond delay="975"/>
                                          </p:stCondLst>
                                        </p:cTn>
                                        <p:tgtEl>
                                          <p:spTgt spid="11"/>
                                        </p:tgtEl>
                                      </p:cBhvr>
                                      <p:to x="100000" y="60000"/>
                                    </p:animScale>
                                    <p:animScale>
                                      <p:cBhvr>
                                        <p:cTn id="87" dur="249" decel="50000">
                                          <p:stCondLst>
                                            <p:cond delay="1014"/>
                                          </p:stCondLst>
                                        </p:cTn>
                                        <p:tgtEl>
                                          <p:spTgt spid="11"/>
                                        </p:tgtEl>
                                      </p:cBhvr>
                                      <p:to x="100000" y="100000"/>
                                    </p:animScale>
                                    <p:animScale>
                                      <p:cBhvr>
                                        <p:cTn id="88" dur="39">
                                          <p:stCondLst>
                                            <p:cond delay="1968"/>
                                          </p:stCondLst>
                                        </p:cTn>
                                        <p:tgtEl>
                                          <p:spTgt spid="11"/>
                                        </p:tgtEl>
                                      </p:cBhvr>
                                      <p:to x="100000" y="80000"/>
                                    </p:animScale>
                                    <p:animScale>
                                      <p:cBhvr>
                                        <p:cTn id="89" dur="249" decel="50000">
                                          <p:stCondLst>
                                            <p:cond delay="2007"/>
                                          </p:stCondLst>
                                        </p:cTn>
                                        <p:tgtEl>
                                          <p:spTgt spid="11"/>
                                        </p:tgtEl>
                                      </p:cBhvr>
                                      <p:to x="100000" y="100000"/>
                                    </p:animScale>
                                    <p:animScale>
                                      <p:cBhvr>
                                        <p:cTn id="90" dur="39">
                                          <p:stCondLst>
                                            <p:cond delay="2463"/>
                                          </p:stCondLst>
                                        </p:cTn>
                                        <p:tgtEl>
                                          <p:spTgt spid="11"/>
                                        </p:tgtEl>
                                      </p:cBhvr>
                                      <p:to x="100000" y="90000"/>
                                    </p:animScale>
                                    <p:animScale>
                                      <p:cBhvr>
                                        <p:cTn id="91" dur="249" decel="50000">
                                          <p:stCondLst>
                                            <p:cond delay="2502"/>
                                          </p:stCondLst>
                                        </p:cTn>
                                        <p:tgtEl>
                                          <p:spTgt spid="11"/>
                                        </p:tgtEl>
                                      </p:cBhvr>
                                      <p:to x="100000" y="100000"/>
                                    </p:animScale>
                                    <p:animScale>
                                      <p:cBhvr>
                                        <p:cTn id="92" dur="39">
                                          <p:stCondLst>
                                            <p:cond delay="2712"/>
                                          </p:stCondLst>
                                        </p:cTn>
                                        <p:tgtEl>
                                          <p:spTgt spid="11"/>
                                        </p:tgtEl>
                                      </p:cBhvr>
                                      <p:to x="100000" y="95000"/>
                                    </p:animScale>
                                    <p:animScale>
                                      <p:cBhvr>
                                        <p:cTn id="93" dur="249" decel="50000">
                                          <p:stCondLst>
                                            <p:cond delay="2751"/>
                                          </p:stCondLst>
                                        </p:cTn>
                                        <p:tgtEl>
                                          <p:spTgt spid="11"/>
                                        </p:tgtEl>
                                      </p:cBhvr>
                                      <p:to x="100000" y="100000"/>
                                    </p:animScale>
                                  </p:childTnLst>
                                </p:cTn>
                              </p:par>
                              <p:par>
                                <p:cTn id="94" presetID="26" presetClass="entr" presetSubtype="0" fill="hold" grpId="0" nodeType="with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wipe(down)">
                                      <p:cBhvr>
                                        <p:cTn id="96" dur="870">
                                          <p:stCondLst>
                                            <p:cond delay="0"/>
                                          </p:stCondLst>
                                        </p:cTn>
                                        <p:tgtEl>
                                          <p:spTgt spid="13"/>
                                        </p:tgtEl>
                                      </p:cBhvr>
                                    </p:animEffect>
                                    <p:anim calcmode="lin" valueType="num">
                                      <p:cBhvr>
                                        <p:cTn id="97" dur="2733"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8" dur="99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99" dur="996" tmFilter="0, 0; 0.125,0.2665; 0.25,0.4; 0.375,0.465; 0.5,0.5;  0.625,0.535; 0.75,0.6; 0.875,0.7335; 1,1">
                                          <p:stCondLst>
                                            <p:cond delay="996"/>
                                          </p:stCondLst>
                                        </p:cTn>
                                        <p:tgtEl>
                                          <p:spTgt spid="13"/>
                                        </p:tgtEl>
                                        <p:attrNameLst>
                                          <p:attrName>ppt_y</p:attrName>
                                        </p:attrNameLst>
                                      </p:cBhvr>
                                      <p:tavLst>
                                        <p:tav tm="0" fmla="#ppt_y-sin(pi*$)/9">
                                          <p:val>
                                            <p:fltVal val="0"/>
                                          </p:val>
                                        </p:tav>
                                        <p:tav tm="100000">
                                          <p:val>
                                            <p:fltVal val="1"/>
                                          </p:val>
                                        </p:tav>
                                      </p:tavLst>
                                    </p:anim>
                                    <p:anim calcmode="lin" valueType="num">
                                      <p:cBhvr>
                                        <p:cTn id="100" dur="498" tmFilter="0, 0; 0.125,0.2665; 0.25,0.4; 0.375,0.465; 0.5,0.5;  0.625,0.535; 0.75,0.6; 0.875,0.7335; 1,1">
                                          <p:stCondLst>
                                            <p:cond delay="1986"/>
                                          </p:stCondLst>
                                        </p:cTn>
                                        <p:tgtEl>
                                          <p:spTgt spid="13"/>
                                        </p:tgtEl>
                                        <p:attrNameLst>
                                          <p:attrName>ppt_y</p:attrName>
                                        </p:attrNameLst>
                                      </p:cBhvr>
                                      <p:tavLst>
                                        <p:tav tm="0" fmla="#ppt_y-sin(pi*$)/27">
                                          <p:val>
                                            <p:fltVal val="0"/>
                                          </p:val>
                                        </p:tav>
                                        <p:tav tm="100000">
                                          <p:val>
                                            <p:fltVal val="1"/>
                                          </p:val>
                                        </p:tav>
                                      </p:tavLst>
                                    </p:anim>
                                    <p:anim calcmode="lin" valueType="num">
                                      <p:cBhvr>
                                        <p:cTn id="101" dur="246" tmFilter="0, 0; 0.125,0.2665; 0.25,0.4; 0.375,0.465; 0.5,0.5;  0.625,0.535; 0.75,0.6; 0.875,0.7335; 1,1">
                                          <p:stCondLst>
                                            <p:cond delay="2484"/>
                                          </p:stCondLst>
                                        </p:cTn>
                                        <p:tgtEl>
                                          <p:spTgt spid="13"/>
                                        </p:tgtEl>
                                        <p:attrNameLst>
                                          <p:attrName>ppt_y</p:attrName>
                                        </p:attrNameLst>
                                      </p:cBhvr>
                                      <p:tavLst>
                                        <p:tav tm="0" fmla="#ppt_y-sin(pi*$)/81">
                                          <p:val>
                                            <p:fltVal val="0"/>
                                          </p:val>
                                        </p:tav>
                                        <p:tav tm="100000">
                                          <p:val>
                                            <p:fltVal val="1"/>
                                          </p:val>
                                        </p:tav>
                                      </p:tavLst>
                                    </p:anim>
                                    <p:animScale>
                                      <p:cBhvr>
                                        <p:cTn id="102" dur="39">
                                          <p:stCondLst>
                                            <p:cond delay="975"/>
                                          </p:stCondLst>
                                        </p:cTn>
                                        <p:tgtEl>
                                          <p:spTgt spid="13"/>
                                        </p:tgtEl>
                                      </p:cBhvr>
                                      <p:to x="100000" y="60000"/>
                                    </p:animScale>
                                    <p:animScale>
                                      <p:cBhvr>
                                        <p:cTn id="103" dur="249" decel="50000">
                                          <p:stCondLst>
                                            <p:cond delay="1014"/>
                                          </p:stCondLst>
                                        </p:cTn>
                                        <p:tgtEl>
                                          <p:spTgt spid="13"/>
                                        </p:tgtEl>
                                      </p:cBhvr>
                                      <p:to x="100000" y="100000"/>
                                    </p:animScale>
                                    <p:animScale>
                                      <p:cBhvr>
                                        <p:cTn id="104" dur="39">
                                          <p:stCondLst>
                                            <p:cond delay="1968"/>
                                          </p:stCondLst>
                                        </p:cTn>
                                        <p:tgtEl>
                                          <p:spTgt spid="13"/>
                                        </p:tgtEl>
                                      </p:cBhvr>
                                      <p:to x="100000" y="80000"/>
                                    </p:animScale>
                                    <p:animScale>
                                      <p:cBhvr>
                                        <p:cTn id="105" dur="249" decel="50000">
                                          <p:stCondLst>
                                            <p:cond delay="2007"/>
                                          </p:stCondLst>
                                        </p:cTn>
                                        <p:tgtEl>
                                          <p:spTgt spid="13"/>
                                        </p:tgtEl>
                                      </p:cBhvr>
                                      <p:to x="100000" y="100000"/>
                                    </p:animScale>
                                    <p:animScale>
                                      <p:cBhvr>
                                        <p:cTn id="106" dur="39">
                                          <p:stCondLst>
                                            <p:cond delay="2463"/>
                                          </p:stCondLst>
                                        </p:cTn>
                                        <p:tgtEl>
                                          <p:spTgt spid="13"/>
                                        </p:tgtEl>
                                      </p:cBhvr>
                                      <p:to x="100000" y="90000"/>
                                    </p:animScale>
                                    <p:animScale>
                                      <p:cBhvr>
                                        <p:cTn id="107" dur="249" decel="50000">
                                          <p:stCondLst>
                                            <p:cond delay="2502"/>
                                          </p:stCondLst>
                                        </p:cTn>
                                        <p:tgtEl>
                                          <p:spTgt spid="13"/>
                                        </p:tgtEl>
                                      </p:cBhvr>
                                      <p:to x="100000" y="100000"/>
                                    </p:animScale>
                                    <p:animScale>
                                      <p:cBhvr>
                                        <p:cTn id="108" dur="39">
                                          <p:stCondLst>
                                            <p:cond delay="2712"/>
                                          </p:stCondLst>
                                        </p:cTn>
                                        <p:tgtEl>
                                          <p:spTgt spid="13"/>
                                        </p:tgtEl>
                                      </p:cBhvr>
                                      <p:to x="100000" y="95000"/>
                                    </p:animScale>
                                    <p:animScale>
                                      <p:cBhvr>
                                        <p:cTn id="109" dur="249" decel="50000">
                                          <p:stCondLst>
                                            <p:cond delay="2751"/>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1"/>
      <p:bldP spid="10" grpId="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  HOW TO HELP</a:t>
            </a:r>
          </a:p>
        </p:txBody>
      </p:sp>
      <p:pic>
        <p:nvPicPr>
          <p:cNvPr id="7" name="Content Placeholder 6">
            <a:extLst>
              <a:ext uri="{FF2B5EF4-FFF2-40B4-BE49-F238E27FC236}">
                <a16:creationId xmlns:a16="http://schemas.microsoft.com/office/drawing/2014/main" xmlns=""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4" name="Speech Bubble: Oval 3">
            <a:extLst>
              <a:ext uri="{FF2B5EF4-FFF2-40B4-BE49-F238E27FC236}">
                <a16:creationId xmlns:a16="http://schemas.microsoft.com/office/drawing/2014/main" xmlns="" id="{19AE9679-F58B-F04D-AFAD-8B1C249F2DE4}"/>
              </a:ext>
            </a:extLst>
          </p:cNvPr>
          <p:cNvSpPr/>
          <p:nvPr/>
        </p:nvSpPr>
        <p:spPr>
          <a:xfrm>
            <a:off x="101276" y="2990539"/>
            <a:ext cx="3299599" cy="3045665"/>
          </a:xfrm>
          <a:prstGeom prst="wedgeEllipseCallout">
            <a:avLst>
              <a:gd name="adj1" fmla="val 29845"/>
              <a:gd name="adj2" fmla="val 78298"/>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lumMod val="50000"/>
                  </a:schemeClr>
                </a:solidFill>
              </a:rPr>
              <a:t>Making it more acceptable to discuss loneliness at school and in society</a:t>
            </a:r>
            <a:endParaRPr lang="en-US" sz="2400" dirty="0">
              <a:solidFill>
                <a:schemeClr val="accent2">
                  <a:lumMod val="50000"/>
                </a:schemeClr>
              </a:solidFill>
            </a:endParaRPr>
          </a:p>
        </p:txBody>
      </p:sp>
      <p:sp>
        <p:nvSpPr>
          <p:cNvPr id="5" name="Speech Bubble: Oval 4">
            <a:extLst>
              <a:ext uri="{FF2B5EF4-FFF2-40B4-BE49-F238E27FC236}">
                <a16:creationId xmlns:a16="http://schemas.microsoft.com/office/drawing/2014/main" xmlns="" id="{5A76A3D8-F542-7744-9CD1-B262C9AB48EF}"/>
              </a:ext>
            </a:extLst>
          </p:cNvPr>
          <p:cNvSpPr/>
          <p:nvPr/>
        </p:nvSpPr>
        <p:spPr>
          <a:xfrm>
            <a:off x="3357463" y="2706689"/>
            <a:ext cx="2952750" cy="2136648"/>
          </a:xfrm>
          <a:prstGeom prst="wedgeEllipseCallout">
            <a:avLst>
              <a:gd name="adj1" fmla="val -34722"/>
              <a:gd name="adj2" fmla="val 91003"/>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1">
                    <a:lumMod val="75000"/>
                  </a:schemeClr>
                </a:solidFill>
              </a:rPr>
              <a:t>Creating opportunities for social connection</a:t>
            </a:r>
            <a:endParaRPr lang="en-US" sz="2400" dirty="0">
              <a:solidFill>
                <a:schemeClr val="accent1">
                  <a:lumMod val="75000"/>
                </a:schemeClr>
              </a:solidFill>
            </a:endParaRPr>
          </a:p>
        </p:txBody>
      </p:sp>
      <p:sp>
        <p:nvSpPr>
          <p:cNvPr id="6" name="Speech Bubble: Rectangle with Rounded Corners 5">
            <a:extLst>
              <a:ext uri="{FF2B5EF4-FFF2-40B4-BE49-F238E27FC236}">
                <a16:creationId xmlns:a16="http://schemas.microsoft.com/office/drawing/2014/main" xmlns="" id="{542DCFD4-84F7-D44A-834D-E4689DB7DC11}"/>
              </a:ext>
            </a:extLst>
          </p:cNvPr>
          <p:cNvSpPr/>
          <p:nvPr/>
        </p:nvSpPr>
        <p:spPr>
          <a:xfrm>
            <a:off x="6310213" y="3876597"/>
            <a:ext cx="2794000" cy="2375898"/>
          </a:xfrm>
          <a:prstGeom prst="wedgeRoundRectCallout">
            <a:avLst>
              <a:gd name="adj1" fmla="val -18939"/>
              <a:gd name="adj2" fmla="val 73295"/>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lumMod val="75000"/>
                  </a:schemeClr>
                </a:solidFill>
              </a:rPr>
              <a:t>Preparing young people better to understand and address loneliness in themselves and others</a:t>
            </a:r>
            <a:endParaRPr lang="en-US" sz="2400" dirty="0">
              <a:solidFill>
                <a:schemeClr val="accent5">
                  <a:lumMod val="75000"/>
                </a:schemeClr>
              </a:solidFill>
            </a:endParaRPr>
          </a:p>
        </p:txBody>
      </p:sp>
      <p:sp>
        <p:nvSpPr>
          <p:cNvPr id="8" name="Speech Bubble: Rectangle 7">
            <a:extLst>
              <a:ext uri="{FF2B5EF4-FFF2-40B4-BE49-F238E27FC236}">
                <a16:creationId xmlns:a16="http://schemas.microsoft.com/office/drawing/2014/main" xmlns="" id="{3EE60423-DBBC-2A4A-ABAF-B287134A743E}"/>
              </a:ext>
            </a:extLst>
          </p:cNvPr>
          <p:cNvSpPr/>
          <p:nvPr/>
        </p:nvSpPr>
        <p:spPr>
          <a:xfrm>
            <a:off x="9219551" y="2996544"/>
            <a:ext cx="2421180" cy="1846793"/>
          </a:xfrm>
          <a:prstGeom prst="wedgeRectCallout">
            <a:avLst>
              <a:gd name="adj1" fmla="val 12388"/>
              <a:gd name="adj2" fmla="val 13525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6">
                    <a:lumMod val="50000"/>
                  </a:schemeClr>
                </a:solidFill>
              </a:rPr>
              <a:t>Encouraging positive uses of social media</a:t>
            </a:r>
            <a:endParaRPr lang="en-US" sz="2400" dirty="0">
              <a:solidFill>
                <a:schemeClr val="accent6">
                  <a:lumMod val="50000"/>
                </a:schemeClr>
              </a:solidFill>
            </a:endParaRPr>
          </a:p>
        </p:txBody>
      </p:sp>
      <p:sp>
        <p:nvSpPr>
          <p:cNvPr id="3" name="TextBox 2">
            <a:extLst>
              <a:ext uri="{FF2B5EF4-FFF2-40B4-BE49-F238E27FC236}">
                <a16:creationId xmlns:a16="http://schemas.microsoft.com/office/drawing/2014/main" xmlns="" id="{2D3296B3-4D20-4EE5-98D3-2C0B2556ACEA}"/>
              </a:ext>
            </a:extLst>
          </p:cNvPr>
          <p:cNvSpPr txBox="1"/>
          <p:nvPr/>
        </p:nvSpPr>
        <p:spPr>
          <a:xfrm>
            <a:off x="254000" y="1882543"/>
            <a:ext cx="10532012" cy="1107996"/>
          </a:xfrm>
          <a:prstGeom prst="rect">
            <a:avLst/>
          </a:prstGeom>
          <a:noFill/>
        </p:spPr>
        <p:txBody>
          <a:bodyPr wrap="square" rtlCol="0">
            <a:spAutoFit/>
          </a:bodyPr>
          <a:lstStyle/>
          <a:p>
            <a:r>
              <a:rPr lang="en-GB" sz="2400" dirty="0"/>
              <a:t>In a recent analysis of people experiences of loneliness by the ONS, suggestions by young people themselves for tackling loneliness included: </a:t>
            </a:r>
          </a:p>
          <a:p>
            <a:endParaRPr lang="en-GB" dirty="0"/>
          </a:p>
        </p:txBody>
      </p:sp>
    </p:spTree>
    <p:extLst>
      <p:ext uri="{BB962C8B-B14F-4D97-AF65-F5344CB8AC3E}">
        <p14:creationId xmlns:p14="http://schemas.microsoft.com/office/powerpoint/2010/main" val="230642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7C8BB-E28F-4F7C-84ED-ECED40BF712F}"/>
              </a:ext>
            </a:extLst>
          </p:cNvPr>
          <p:cNvSpPr>
            <a:spLocks noGrp="1"/>
          </p:cNvSpPr>
          <p:nvPr>
            <p:ph type="title"/>
          </p:nvPr>
        </p:nvSpPr>
        <p:spPr>
          <a:xfrm>
            <a:off x="1659988" y="1"/>
            <a:ext cx="10532012" cy="1690688"/>
          </a:xfrm>
          <a:solidFill>
            <a:srgbClr val="FFFF00"/>
          </a:solidFill>
        </p:spPr>
        <p:txBody>
          <a:bodyPr>
            <a:normAutofit fontScale="90000"/>
          </a:bodyPr>
          <a:lstStyle/>
          <a:p>
            <a:pPr algn="ctr"/>
            <a:r>
              <a:rPr lang="en-US" sz="8000" b="1" dirty="0"/>
              <a:t>T</a:t>
            </a:r>
            <a:r>
              <a:rPr lang="en-GB" sz="8000" b="1" dirty="0"/>
              <a:t>HE ROLE OF TECHNOLOGY</a:t>
            </a:r>
          </a:p>
        </p:txBody>
      </p:sp>
      <p:pic>
        <p:nvPicPr>
          <p:cNvPr id="7" name="Content Placeholder 6">
            <a:extLst>
              <a:ext uri="{FF2B5EF4-FFF2-40B4-BE49-F238E27FC236}">
                <a16:creationId xmlns:a16="http://schemas.microsoft.com/office/drawing/2014/main" xmlns=""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TextBox 2">
            <a:extLst>
              <a:ext uri="{FF2B5EF4-FFF2-40B4-BE49-F238E27FC236}">
                <a16:creationId xmlns:a16="http://schemas.microsoft.com/office/drawing/2014/main" xmlns="" id="{8AA06E46-7A70-8944-BDD4-545B881B0FA4}"/>
              </a:ext>
            </a:extLst>
          </p:cNvPr>
          <p:cNvSpPr txBox="1"/>
          <p:nvPr/>
        </p:nvSpPr>
        <p:spPr>
          <a:xfrm>
            <a:off x="523875" y="1917700"/>
            <a:ext cx="11144250" cy="1846659"/>
          </a:xfrm>
          <a:prstGeom prst="rect">
            <a:avLst/>
          </a:prstGeom>
          <a:noFill/>
        </p:spPr>
        <p:txBody>
          <a:bodyPr wrap="square" rtlCol="0">
            <a:spAutoFit/>
          </a:bodyPr>
          <a:lstStyle/>
          <a:p>
            <a:r>
              <a:rPr lang="en-GB" sz="2400" dirty="0"/>
              <a:t>Modern communication methods can be both a cause and cure for loneliness. Children and young people who are socially anxious can find online communication appealing because they can remain relatively anonymous. They can experiment with their identity and retain a sense of being in control.</a:t>
            </a:r>
            <a:r>
              <a:rPr lang="en-GB" i="1" dirty="0"/>
              <a:t/>
            </a:r>
            <a:br>
              <a:rPr lang="en-GB" i="1" dirty="0"/>
            </a:br>
            <a:endParaRPr lang="en-US" dirty="0"/>
          </a:p>
        </p:txBody>
      </p:sp>
      <p:pic>
        <p:nvPicPr>
          <p:cNvPr id="5" name="Picture 4" descr="A person sitting in a chair talking on the phone&#10;&#10;Description automatically generated">
            <a:extLst>
              <a:ext uri="{FF2B5EF4-FFF2-40B4-BE49-F238E27FC236}">
                <a16:creationId xmlns:a16="http://schemas.microsoft.com/office/drawing/2014/main" xmlns="" id="{7D8C00CE-889F-479A-BF55-23317C5E70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9988" y="3764359"/>
            <a:ext cx="4507279" cy="2866630"/>
          </a:xfrm>
          <a:prstGeom prst="rect">
            <a:avLst/>
          </a:prstGeom>
        </p:spPr>
      </p:pic>
      <p:sp>
        <p:nvSpPr>
          <p:cNvPr id="6" name="TextBox 5">
            <a:extLst>
              <a:ext uri="{FF2B5EF4-FFF2-40B4-BE49-F238E27FC236}">
                <a16:creationId xmlns:a16="http://schemas.microsoft.com/office/drawing/2014/main" xmlns="" id="{D034DCA1-2721-4EFF-BE96-90B1E96C1B8B}"/>
              </a:ext>
            </a:extLst>
          </p:cNvPr>
          <p:cNvSpPr txBox="1"/>
          <p:nvPr/>
        </p:nvSpPr>
        <p:spPr>
          <a:xfrm>
            <a:off x="6306693" y="4074289"/>
            <a:ext cx="4433977" cy="2246769"/>
          </a:xfrm>
          <a:prstGeom prst="rect">
            <a:avLst/>
          </a:prstGeom>
          <a:noFill/>
        </p:spPr>
        <p:txBody>
          <a:bodyPr wrap="square" rtlCol="0">
            <a:spAutoFit/>
          </a:bodyPr>
          <a:lstStyle/>
          <a:p>
            <a:r>
              <a:rPr lang="en-GB" sz="2800" dirty="0"/>
              <a:t>One study found that the point of playing online games is often not to win, but to connect and feel a sense of virtual community.</a:t>
            </a:r>
          </a:p>
        </p:txBody>
      </p:sp>
    </p:spTree>
    <p:extLst>
      <p:ext uri="{BB962C8B-B14F-4D97-AF65-F5344CB8AC3E}">
        <p14:creationId xmlns:p14="http://schemas.microsoft.com/office/powerpoint/2010/main" val="238861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30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7C8BB-E28F-4F7C-84ED-ECED40BF712F}"/>
              </a:ext>
            </a:extLst>
          </p:cNvPr>
          <p:cNvSpPr>
            <a:spLocks noGrp="1"/>
          </p:cNvSpPr>
          <p:nvPr>
            <p:ph type="title"/>
          </p:nvPr>
        </p:nvSpPr>
        <p:spPr>
          <a:xfrm>
            <a:off x="1659988" y="1"/>
            <a:ext cx="10532012" cy="1690688"/>
          </a:xfrm>
          <a:solidFill>
            <a:srgbClr val="FFFF00"/>
          </a:solidFill>
        </p:spPr>
        <p:txBody>
          <a:bodyPr>
            <a:normAutofit fontScale="90000"/>
          </a:bodyPr>
          <a:lstStyle/>
          <a:p>
            <a:pPr algn="ctr"/>
            <a:r>
              <a:rPr lang="en-US" sz="8000" b="1" dirty="0"/>
              <a:t>T</a:t>
            </a:r>
            <a:r>
              <a:rPr lang="en-GB" sz="8000" b="1" dirty="0"/>
              <a:t>HE ROLE OF TECHNOLOGY</a:t>
            </a:r>
          </a:p>
        </p:txBody>
      </p:sp>
      <p:pic>
        <p:nvPicPr>
          <p:cNvPr id="7" name="Content Placeholder 6">
            <a:extLst>
              <a:ext uri="{FF2B5EF4-FFF2-40B4-BE49-F238E27FC236}">
                <a16:creationId xmlns:a16="http://schemas.microsoft.com/office/drawing/2014/main" xmlns=""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TextBox 2">
            <a:extLst>
              <a:ext uri="{FF2B5EF4-FFF2-40B4-BE49-F238E27FC236}">
                <a16:creationId xmlns:a16="http://schemas.microsoft.com/office/drawing/2014/main" xmlns="" id="{8AA06E46-7A70-8944-BDD4-545B881B0FA4}"/>
              </a:ext>
            </a:extLst>
          </p:cNvPr>
          <p:cNvSpPr txBox="1"/>
          <p:nvPr/>
        </p:nvSpPr>
        <p:spPr>
          <a:xfrm>
            <a:off x="523875" y="1917700"/>
            <a:ext cx="11144250" cy="1477328"/>
          </a:xfrm>
          <a:prstGeom prst="rect">
            <a:avLst/>
          </a:prstGeom>
          <a:noFill/>
        </p:spPr>
        <p:txBody>
          <a:bodyPr wrap="square" rtlCol="0">
            <a:spAutoFit/>
          </a:bodyPr>
          <a:lstStyle/>
          <a:p>
            <a:r>
              <a:rPr lang="en-GB" sz="2400" dirty="0"/>
              <a:t>But online communications can also cause negative feelings.  Social media sites can facilitate bullying and can also induce feeling of FOMO (Fear Of Missing Out) – especially if users see posts from their peers where they are apparently having a great time.</a:t>
            </a:r>
            <a:r>
              <a:rPr lang="en-GB" i="1" dirty="0"/>
              <a:t/>
            </a:r>
            <a:br>
              <a:rPr lang="en-GB" i="1" dirty="0"/>
            </a:br>
            <a:endParaRPr lang="en-US" dirty="0"/>
          </a:p>
        </p:txBody>
      </p:sp>
      <p:pic>
        <p:nvPicPr>
          <p:cNvPr id="5" name="Picture 4">
            <a:extLst>
              <a:ext uri="{FF2B5EF4-FFF2-40B4-BE49-F238E27FC236}">
                <a16:creationId xmlns:a16="http://schemas.microsoft.com/office/drawing/2014/main" xmlns="" id="{7D8C00CE-889F-479A-BF55-23317C5E703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7298" y="3260549"/>
            <a:ext cx="5045982" cy="3321406"/>
          </a:xfrm>
          <a:prstGeom prst="rect">
            <a:avLst/>
          </a:prstGeom>
        </p:spPr>
      </p:pic>
      <p:sp>
        <p:nvSpPr>
          <p:cNvPr id="6" name="TextBox 5">
            <a:extLst>
              <a:ext uri="{FF2B5EF4-FFF2-40B4-BE49-F238E27FC236}">
                <a16:creationId xmlns:a16="http://schemas.microsoft.com/office/drawing/2014/main" xmlns="" id="{D034DCA1-2721-4EFF-BE96-90B1E96C1B8B}"/>
              </a:ext>
            </a:extLst>
          </p:cNvPr>
          <p:cNvSpPr txBox="1"/>
          <p:nvPr/>
        </p:nvSpPr>
        <p:spPr>
          <a:xfrm>
            <a:off x="5916703" y="3260549"/>
            <a:ext cx="5077544" cy="3354765"/>
          </a:xfrm>
          <a:prstGeom prst="rect">
            <a:avLst/>
          </a:prstGeom>
          <a:noFill/>
        </p:spPr>
        <p:txBody>
          <a:bodyPr wrap="square" rtlCol="0">
            <a:spAutoFit/>
          </a:bodyPr>
          <a:lstStyle/>
          <a:p>
            <a:r>
              <a:rPr lang="en-GB" sz="2400" dirty="0"/>
              <a:t>To help young people navigate the social media landscape in a positive way, encourage them to pay attention to how their use of various social media platforms affect their mood.</a:t>
            </a:r>
          </a:p>
          <a:p>
            <a:endParaRPr lang="en-GB" sz="2000" dirty="0"/>
          </a:p>
          <a:p>
            <a:r>
              <a:rPr lang="en-GB" sz="2400" dirty="0"/>
              <a:t>Suggest they try avoiding the ones that make them feel sad or anxious, and see if those feelings subside.</a:t>
            </a:r>
          </a:p>
        </p:txBody>
      </p:sp>
    </p:spTree>
    <p:extLst>
      <p:ext uri="{BB962C8B-B14F-4D97-AF65-F5344CB8AC3E}">
        <p14:creationId xmlns:p14="http://schemas.microsoft.com/office/powerpoint/2010/main" val="362764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US" sz="8000" b="1" dirty="0"/>
              <a:t>Message to Sweet Pea</a:t>
            </a:r>
            <a:endParaRPr lang="en-GB" sz="8000" b="1" dirty="0"/>
          </a:p>
        </p:txBody>
      </p:sp>
      <p:pic>
        <p:nvPicPr>
          <p:cNvPr id="7" name="Content Placeholder 6">
            <a:extLst>
              <a:ext uri="{FF2B5EF4-FFF2-40B4-BE49-F238E27FC236}">
                <a16:creationId xmlns:a16="http://schemas.microsoft.com/office/drawing/2014/main" xmlns="" id="{8044AD57-99A5-40E3-9BEE-A895E62A103B}"/>
              </a:ext>
            </a:extLst>
          </p:cNvPr>
          <p:cNvPicPr>
            <a:picLocks noGrp="1" noChangeAspect="1"/>
          </p:cNvPicPr>
          <p:nvPr>
            <p:ph idx="1"/>
          </p:nvPr>
        </p:nvPicPr>
        <p:blipFill>
          <a:blip r:embed="rId4"/>
          <a:stretch>
            <a:fillRect/>
          </a:stretch>
        </p:blipFill>
        <p:spPr>
          <a:xfrm>
            <a:off x="0" y="0"/>
            <a:ext cx="1751076" cy="1751076"/>
          </a:xfrm>
        </p:spPr>
      </p:pic>
      <p:sp>
        <p:nvSpPr>
          <p:cNvPr id="5" name="TextBox 4">
            <a:extLst>
              <a:ext uri="{FF2B5EF4-FFF2-40B4-BE49-F238E27FC236}">
                <a16:creationId xmlns:a16="http://schemas.microsoft.com/office/drawing/2014/main" xmlns="" id="{499D0A7F-7B4B-47B7-9CCB-DB390DF2E8DC}"/>
              </a:ext>
            </a:extLst>
          </p:cNvPr>
          <p:cNvSpPr txBox="1"/>
          <p:nvPr/>
        </p:nvSpPr>
        <p:spPr>
          <a:xfrm>
            <a:off x="120316" y="2143125"/>
            <a:ext cx="1751076" cy="1200329"/>
          </a:xfrm>
          <a:prstGeom prst="rect">
            <a:avLst/>
          </a:prstGeom>
          <a:noFill/>
        </p:spPr>
        <p:txBody>
          <a:bodyPr wrap="square" rtlCol="0">
            <a:spAutoFit/>
          </a:bodyPr>
          <a:lstStyle/>
          <a:p>
            <a:r>
              <a:rPr lang="en-GB" dirty="0"/>
              <a:t>A short film about youth loneliness by Exposure</a:t>
            </a:r>
          </a:p>
        </p:txBody>
      </p:sp>
      <p:pic>
        <p:nvPicPr>
          <p:cNvPr id="6" name="Online Media 5" title="Message to Sweet Pea: youth loneliness">
            <a:hlinkClick r:id="" action="ppaction://media"/>
            <a:extLst>
              <a:ext uri="{FF2B5EF4-FFF2-40B4-BE49-F238E27FC236}">
                <a16:creationId xmlns:a16="http://schemas.microsoft.com/office/drawing/2014/main" xmlns="" id="{2BFF435D-6581-45BB-8E78-473378F018CB}"/>
              </a:ext>
            </a:extLst>
          </p:cNvPr>
          <p:cNvPicPr>
            <a:picLocks noRot="1" noChangeAspect="1"/>
          </p:cNvPicPr>
          <p:nvPr>
            <a:videoFile r:link="rId1"/>
          </p:nvPr>
        </p:nvPicPr>
        <p:blipFill>
          <a:blip r:embed="rId5"/>
          <a:stretch>
            <a:fillRect/>
          </a:stretch>
        </p:blipFill>
        <p:spPr>
          <a:xfrm>
            <a:off x="1751076" y="1690689"/>
            <a:ext cx="9186330" cy="5167311"/>
          </a:xfrm>
          <a:prstGeom prst="rect">
            <a:avLst/>
          </a:prstGeom>
        </p:spPr>
      </p:pic>
    </p:spTree>
    <p:extLst>
      <p:ext uri="{BB962C8B-B14F-4D97-AF65-F5344CB8AC3E}">
        <p14:creationId xmlns:p14="http://schemas.microsoft.com/office/powerpoint/2010/main" val="315283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US" sz="8000" b="1" dirty="0"/>
              <a:t>The Loneliness Project</a:t>
            </a:r>
            <a:endParaRPr lang="en-GB" sz="8000" b="1" dirty="0"/>
          </a:p>
        </p:txBody>
      </p:sp>
      <p:pic>
        <p:nvPicPr>
          <p:cNvPr id="7" name="Content Placeholder 6">
            <a:extLst>
              <a:ext uri="{FF2B5EF4-FFF2-40B4-BE49-F238E27FC236}">
                <a16:creationId xmlns:a16="http://schemas.microsoft.com/office/drawing/2014/main" xmlns="" id="{8044AD57-99A5-40E3-9BEE-A895E62A103B}"/>
              </a:ext>
            </a:extLst>
          </p:cNvPr>
          <p:cNvPicPr>
            <a:picLocks noGrp="1" noChangeAspect="1"/>
          </p:cNvPicPr>
          <p:nvPr>
            <p:ph idx="1"/>
          </p:nvPr>
        </p:nvPicPr>
        <p:blipFill>
          <a:blip r:embed="rId4"/>
          <a:stretch>
            <a:fillRect/>
          </a:stretch>
        </p:blipFill>
        <p:spPr>
          <a:xfrm>
            <a:off x="0" y="0"/>
            <a:ext cx="1751076" cy="1751076"/>
          </a:xfrm>
        </p:spPr>
      </p:pic>
      <p:sp>
        <p:nvSpPr>
          <p:cNvPr id="5" name="TextBox 4">
            <a:extLst>
              <a:ext uri="{FF2B5EF4-FFF2-40B4-BE49-F238E27FC236}">
                <a16:creationId xmlns:a16="http://schemas.microsoft.com/office/drawing/2014/main" xmlns="" id="{499D0A7F-7B4B-47B7-9CCB-DB390DF2E8DC}"/>
              </a:ext>
            </a:extLst>
          </p:cNvPr>
          <p:cNvSpPr txBox="1"/>
          <p:nvPr/>
        </p:nvSpPr>
        <p:spPr>
          <a:xfrm>
            <a:off x="120316" y="2143125"/>
            <a:ext cx="1751076" cy="1754326"/>
          </a:xfrm>
          <a:prstGeom prst="rect">
            <a:avLst/>
          </a:prstGeom>
          <a:noFill/>
        </p:spPr>
        <p:txBody>
          <a:bodyPr wrap="square" rtlCol="0">
            <a:spAutoFit/>
          </a:bodyPr>
          <a:lstStyle/>
          <a:p>
            <a:r>
              <a:rPr lang="en-GB" dirty="0"/>
              <a:t>A short film about The Loneliness Project by </a:t>
            </a:r>
            <a:br>
              <a:rPr lang="en-GB" dirty="0"/>
            </a:br>
            <a:r>
              <a:rPr lang="en-GB" dirty="0"/>
              <a:t>That’s Manchester TV</a:t>
            </a:r>
          </a:p>
        </p:txBody>
      </p:sp>
      <p:pic>
        <p:nvPicPr>
          <p:cNvPr id="3" name="Online Media 2" title="The Loneliness project: tackling loneliness among young people in Manchester">
            <a:hlinkClick r:id="" action="ppaction://media"/>
            <a:extLst>
              <a:ext uri="{FF2B5EF4-FFF2-40B4-BE49-F238E27FC236}">
                <a16:creationId xmlns:a16="http://schemas.microsoft.com/office/drawing/2014/main" xmlns="" id="{9FB9A0AB-D31B-47C8-87AF-FA28BF936DA8}"/>
              </a:ext>
            </a:extLst>
          </p:cNvPr>
          <p:cNvPicPr>
            <a:picLocks noRot="1" noChangeAspect="1"/>
          </p:cNvPicPr>
          <p:nvPr>
            <a:videoFile r:link="rId1"/>
          </p:nvPr>
        </p:nvPicPr>
        <p:blipFill>
          <a:blip r:embed="rId5"/>
          <a:stretch>
            <a:fillRect/>
          </a:stretch>
        </p:blipFill>
        <p:spPr>
          <a:xfrm>
            <a:off x="1751076" y="1690689"/>
            <a:ext cx="9186329" cy="5167310"/>
          </a:xfrm>
          <a:prstGeom prst="rect">
            <a:avLst/>
          </a:prstGeom>
        </p:spPr>
      </p:pic>
    </p:spTree>
    <p:extLst>
      <p:ext uri="{BB962C8B-B14F-4D97-AF65-F5344CB8AC3E}">
        <p14:creationId xmlns:p14="http://schemas.microsoft.com/office/powerpoint/2010/main" val="255408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FOR MORE INFO…</a:t>
            </a:r>
            <a:endParaRPr lang="en-GB" sz="8000" b="1" dirty="0"/>
          </a:p>
        </p:txBody>
      </p:sp>
      <p:pic>
        <p:nvPicPr>
          <p:cNvPr id="7" name="Content Placeholder 6">
            <a:extLst>
              <a:ext uri="{FF2B5EF4-FFF2-40B4-BE49-F238E27FC236}">
                <a16:creationId xmlns:a16="http://schemas.microsoft.com/office/drawing/2014/main" xmlns=""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4" name="TextBox 3">
            <a:extLst>
              <a:ext uri="{FF2B5EF4-FFF2-40B4-BE49-F238E27FC236}">
                <a16:creationId xmlns:a16="http://schemas.microsoft.com/office/drawing/2014/main" xmlns="" id="{E7485DC1-BAC8-7A4C-973B-F6AE4631D3F5}"/>
              </a:ext>
            </a:extLst>
          </p:cNvPr>
          <p:cNvSpPr txBox="1"/>
          <p:nvPr/>
        </p:nvSpPr>
        <p:spPr>
          <a:xfrm>
            <a:off x="836083" y="2514600"/>
            <a:ext cx="10689167" cy="4031873"/>
          </a:xfrm>
          <a:prstGeom prst="rect">
            <a:avLst/>
          </a:prstGeom>
          <a:noFill/>
        </p:spPr>
        <p:txBody>
          <a:bodyPr wrap="square" rtlCol="0">
            <a:spAutoFit/>
          </a:bodyPr>
          <a:lstStyle/>
          <a:p>
            <a:pPr algn="ctr"/>
            <a:r>
              <a:rPr lang="en-GB" sz="2400" dirty="0"/>
              <a:t>PLEASE VISIT</a:t>
            </a:r>
          </a:p>
          <a:p>
            <a:pPr algn="l"/>
            <a:endParaRPr lang="en-GB" sz="2400" dirty="0"/>
          </a:p>
          <a:p>
            <a:pPr algn="ctr"/>
            <a:r>
              <a:rPr lang="en-GB" sz="4400" dirty="0"/>
              <a:t> </a:t>
            </a:r>
            <a:r>
              <a:rPr lang="en-GB" sz="4400" dirty="0">
                <a:hlinkClick r:id="rId4"/>
              </a:rPr>
              <a:t>www.ourwatch.org.uk/crimes-archive/youth-loneliness-and-isolation/</a:t>
            </a:r>
            <a:endParaRPr lang="en-GB" sz="4400" dirty="0"/>
          </a:p>
          <a:p>
            <a:pPr algn="l"/>
            <a:endParaRPr lang="en-GB" sz="2400" dirty="0"/>
          </a:p>
          <a:p>
            <a:pPr algn="ctr"/>
            <a:r>
              <a:rPr lang="en-GB" sz="4800" dirty="0"/>
              <a:t>THANK YOU FOR LISTENING</a:t>
            </a:r>
          </a:p>
          <a:p>
            <a:pPr algn="ctr"/>
            <a:endParaRPr lang="en-US" sz="4800" dirty="0"/>
          </a:p>
        </p:txBody>
      </p:sp>
    </p:spTree>
    <p:extLst>
      <p:ext uri="{BB962C8B-B14F-4D97-AF65-F5344CB8AC3E}">
        <p14:creationId xmlns:p14="http://schemas.microsoft.com/office/powerpoint/2010/main" val="1999722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  THE EVIDENCE</a:t>
            </a:r>
          </a:p>
        </p:txBody>
      </p:sp>
      <p:pic>
        <p:nvPicPr>
          <p:cNvPr id="7" name="Content Placeholder 6">
            <a:extLst>
              <a:ext uri="{FF2B5EF4-FFF2-40B4-BE49-F238E27FC236}">
                <a16:creationId xmlns:a16="http://schemas.microsoft.com/office/drawing/2014/main" xmlns=""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Oval 2">
            <a:extLst>
              <a:ext uri="{FF2B5EF4-FFF2-40B4-BE49-F238E27FC236}">
                <a16:creationId xmlns:a16="http://schemas.microsoft.com/office/drawing/2014/main" xmlns="" id="{2BFD388E-AC79-47A5-936F-76827ECCA684}"/>
              </a:ext>
            </a:extLst>
          </p:cNvPr>
          <p:cNvSpPr/>
          <p:nvPr/>
        </p:nvSpPr>
        <p:spPr>
          <a:xfrm>
            <a:off x="8356600" y="1751076"/>
            <a:ext cx="3733800" cy="324002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t>Research by the Office of National Statistics in 2018 to measure loneliness found it was the youngest age group, 16 to 24-year-olds, who were most likely to experience loneliness </a:t>
            </a:r>
            <a:endParaRPr lang="en-GB" sz="2000" dirty="0"/>
          </a:p>
        </p:txBody>
      </p:sp>
      <p:sp>
        <p:nvSpPr>
          <p:cNvPr id="4" name="Rectangle: Rounded Corners 3">
            <a:extLst>
              <a:ext uri="{FF2B5EF4-FFF2-40B4-BE49-F238E27FC236}">
                <a16:creationId xmlns:a16="http://schemas.microsoft.com/office/drawing/2014/main" xmlns="" id="{27A035AD-85DB-4213-B614-5F3A28CA5F35}"/>
              </a:ext>
            </a:extLst>
          </p:cNvPr>
          <p:cNvSpPr/>
          <p:nvPr/>
        </p:nvSpPr>
        <p:spPr>
          <a:xfrm>
            <a:off x="101600" y="4130612"/>
            <a:ext cx="5397500" cy="254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According to the Loneliness Experiment conducted by the BBC and the </a:t>
            </a:r>
            <a:r>
              <a:rPr lang="en-US" sz="2400" dirty="0" err="1"/>
              <a:t>Wellcome</a:t>
            </a:r>
            <a:r>
              <a:rPr lang="en-US" sz="2400" dirty="0"/>
              <a:t> Collection in 2018, in which 55,000 people participated, 40 per cent of people aged 16 to 24 admitted to feeling lonely often or very often</a:t>
            </a:r>
            <a:endParaRPr lang="en-GB" sz="2400" dirty="0"/>
          </a:p>
        </p:txBody>
      </p:sp>
      <p:sp>
        <p:nvSpPr>
          <p:cNvPr id="5" name="Hexagon 4">
            <a:extLst>
              <a:ext uri="{FF2B5EF4-FFF2-40B4-BE49-F238E27FC236}">
                <a16:creationId xmlns:a16="http://schemas.microsoft.com/office/drawing/2014/main" xmlns="" id="{79B2AE65-5337-45F5-810E-11D89A8E8A0F}"/>
              </a:ext>
            </a:extLst>
          </p:cNvPr>
          <p:cNvSpPr/>
          <p:nvPr/>
        </p:nvSpPr>
        <p:spPr>
          <a:xfrm>
            <a:off x="2113026" y="1751075"/>
            <a:ext cx="4483100" cy="2379537"/>
          </a:xfrm>
          <a:prstGeom prst="hexag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Feelings of loneliness are becoming more prevalent among young people. ChildLine carried out 4,636 counselling sessions for loneliness in 2017/18 – 14 per cent more than in 2016/17</a:t>
            </a:r>
          </a:p>
        </p:txBody>
      </p:sp>
      <p:sp>
        <p:nvSpPr>
          <p:cNvPr id="8" name="Isosceles Triangle 7">
            <a:extLst>
              <a:ext uri="{FF2B5EF4-FFF2-40B4-BE49-F238E27FC236}">
                <a16:creationId xmlns:a16="http://schemas.microsoft.com/office/drawing/2014/main" xmlns="" id="{6BDF9599-775C-4552-8135-CC6A6717D438}"/>
              </a:ext>
            </a:extLst>
          </p:cNvPr>
          <p:cNvSpPr/>
          <p:nvPr/>
        </p:nvSpPr>
        <p:spPr>
          <a:xfrm>
            <a:off x="5245100" y="2933700"/>
            <a:ext cx="5092700" cy="3857687"/>
          </a:xfrm>
          <a:prstGeom prst="triangle">
            <a:avLst/>
          </a:prstGeom>
          <a:solidFill>
            <a:srgbClr val="ED4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 Action </a:t>
            </a:r>
            <a:br>
              <a:rPr lang="en-US" dirty="0"/>
            </a:br>
            <a:r>
              <a:rPr lang="en-US" dirty="0"/>
              <a:t>for Children survey in 2010 of 3,000 8-12 -year-olds found that a third said they had seen children who didn’t seem to have any friends</a:t>
            </a:r>
            <a:endParaRPr lang="en-GB" dirty="0"/>
          </a:p>
        </p:txBody>
      </p:sp>
    </p:spTree>
    <p:extLst>
      <p:ext uri="{BB962C8B-B14F-4D97-AF65-F5344CB8AC3E}">
        <p14:creationId xmlns:p14="http://schemas.microsoft.com/office/powerpoint/2010/main" val="164347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0"/>
                                        <p:tgtEl>
                                          <p:spTgt spid="3"/>
                                        </p:tgtEl>
                                      </p:cBhvr>
                                    </p:animEffect>
                                    <p:anim calcmode="lin" valueType="num">
                                      <p:cBhvr>
                                        <p:cTn id="8" dur="5000" fill="hold"/>
                                        <p:tgtEl>
                                          <p:spTgt spid="3"/>
                                        </p:tgtEl>
                                        <p:attrNameLst>
                                          <p:attrName>ppt_x</p:attrName>
                                        </p:attrNameLst>
                                      </p:cBhvr>
                                      <p:tavLst>
                                        <p:tav tm="0">
                                          <p:val>
                                            <p:strVal val="#ppt_x"/>
                                          </p:val>
                                        </p:tav>
                                        <p:tav tm="100000">
                                          <p:val>
                                            <p:strVal val="#ppt_x"/>
                                          </p:val>
                                        </p:tav>
                                      </p:tavLst>
                                    </p:anim>
                                    <p:anim calcmode="lin" valueType="num">
                                      <p:cBhvr>
                                        <p:cTn id="9" dur="5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0"/>
                                        <p:tgtEl>
                                          <p:spTgt spid="4"/>
                                        </p:tgtEl>
                                      </p:cBhvr>
                                    </p:animEffect>
                                    <p:anim calcmode="lin" valueType="num">
                                      <p:cBhvr>
                                        <p:cTn id="15" dur="5000" fill="hold"/>
                                        <p:tgtEl>
                                          <p:spTgt spid="4"/>
                                        </p:tgtEl>
                                        <p:attrNameLst>
                                          <p:attrName>ppt_x</p:attrName>
                                        </p:attrNameLst>
                                      </p:cBhvr>
                                      <p:tavLst>
                                        <p:tav tm="0">
                                          <p:val>
                                            <p:strVal val="#ppt_x"/>
                                          </p:val>
                                        </p:tav>
                                        <p:tav tm="100000">
                                          <p:val>
                                            <p:strVal val="#ppt_x"/>
                                          </p:val>
                                        </p:tav>
                                      </p:tavLst>
                                    </p:anim>
                                    <p:anim calcmode="lin" valueType="num">
                                      <p:cBhvr>
                                        <p:cTn id="16" dur="5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0"/>
                                        <p:tgtEl>
                                          <p:spTgt spid="5"/>
                                        </p:tgtEl>
                                      </p:cBhvr>
                                    </p:animEffect>
                                    <p:anim calcmode="lin" valueType="num">
                                      <p:cBhvr>
                                        <p:cTn id="22" dur="5000" fill="hold"/>
                                        <p:tgtEl>
                                          <p:spTgt spid="5"/>
                                        </p:tgtEl>
                                        <p:attrNameLst>
                                          <p:attrName>ppt_x</p:attrName>
                                        </p:attrNameLst>
                                      </p:cBhvr>
                                      <p:tavLst>
                                        <p:tav tm="0">
                                          <p:val>
                                            <p:strVal val="#ppt_x"/>
                                          </p:val>
                                        </p:tav>
                                        <p:tav tm="100000">
                                          <p:val>
                                            <p:strVal val="#ppt_x"/>
                                          </p:val>
                                        </p:tav>
                                      </p:tavLst>
                                    </p:anim>
                                    <p:anim calcmode="lin" valueType="num">
                                      <p:cBhvr>
                                        <p:cTn id="23" dur="5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0"/>
                                        <p:tgtEl>
                                          <p:spTgt spid="8"/>
                                        </p:tgtEl>
                                      </p:cBhvr>
                                    </p:animEffect>
                                    <p:anim calcmode="lin" valueType="num">
                                      <p:cBhvr>
                                        <p:cTn id="29" dur="5000" fill="hold"/>
                                        <p:tgtEl>
                                          <p:spTgt spid="8"/>
                                        </p:tgtEl>
                                        <p:attrNameLst>
                                          <p:attrName>ppt_x</p:attrName>
                                        </p:attrNameLst>
                                      </p:cBhvr>
                                      <p:tavLst>
                                        <p:tav tm="0">
                                          <p:val>
                                            <p:strVal val="#ppt_x"/>
                                          </p:val>
                                        </p:tav>
                                        <p:tav tm="100000">
                                          <p:val>
                                            <p:strVal val="#ppt_x"/>
                                          </p:val>
                                        </p:tav>
                                      </p:tavLst>
                                    </p:anim>
                                    <p:anim calcmode="lin" valueType="num">
                                      <p:cBhvr>
                                        <p:cTn id="30" dur="5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  WHAT IS LONELINESS?</a:t>
            </a:r>
          </a:p>
        </p:txBody>
      </p:sp>
      <p:pic>
        <p:nvPicPr>
          <p:cNvPr id="7" name="Content Placeholder 6">
            <a:extLst>
              <a:ext uri="{FF2B5EF4-FFF2-40B4-BE49-F238E27FC236}">
                <a16:creationId xmlns:a16="http://schemas.microsoft.com/office/drawing/2014/main" xmlns=""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xmlns="" id="{B2B7E19C-227C-C34A-AA04-63C12B1251A6}"/>
              </a:ext>
            </a:extLst>
          </p:cNvPr>
          <p:cNvSpPr txBox="1"/>
          <p:nvPr/>
        </p:nvSpPr>
        <p:spPr>
          <a:xfrm>
            <a:off x="571500" y="2112433"/>
            <a:ext cx="11419417" cy="1815882"/>
          </a:xfrm>
          <a:prstGeom prst="rect">
            <a:avLst/>
          </a:prstGeom>
          <a:noFill/>
        </p:spPr>
        <p:txBody>
          <a:bodyPr wrap="square" rtlCol="0">
            <a:spAutoFit/>
          </a:bodyPr>
          <a:lstStyle/>
          <a:p>
            <a:r>
              <a:rPr lang="en-US" sz="2800" dirty="0"/>
              <a:t>It’s less about the number of friends you have and more about how you feel.</a:t>
            </a:r>
          </a:p>
          <a:p>
            <a:r>
              <a:rPr lang="en-US" sz="2800" dirty="0"/>
              <a:t>Some people are happy to spend a lot of time alone, while others may be part of a large social circle but still feel isolated and alone.</a:t>
            </a:r>
          </a:p>
          <a:p>
            <a:pPr algn="ctr"/>
            <a:r>
              <a:rPr lang="en-US" sz="2800" dirty="0"/>
              <a:t>Public Health England definitions:</a:t>
            </a:r>
          </a:p>
        </p:txBody>
      </p:sp>
      <p:sp>
        <p:nvSpPr>
          <p:cNvPr id="6" name="Rectangle: Rounded Corners 5">
            <a:extLst>
              <a:ext uri="{FF2B5EF4-FFF2-40B4-BE49-F238E27FC236}">
                <a16:creationId xmlns:a16="http://schemas.microsoft.com/office/drawing/2014/main" xmlns="" id="{02B75F31-7E13-4902-A549-285E58C1A18D}"/>
              </a:ext>
            </a:extLst>
          </p:cNvPr>
          <p:cNvSpPr/>
          <p:nvPr/>
        </p:nvSpPr>
        <p:spPr>
          <a:xfrm>
            <a:off x="557939" y="3928315"/>
            <a:ext cx="5538061" cy="2782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Social isolation</a:t>
            </a:r>
          </a:p>
          <a:p>
            <a:pPr algn="ctr"/>
            <a:endParaRPr lang="en-US" sz="2000" dirty="0"/>
          </a:p>
          <a:p>
            <a:pPr algn="ctr"/>
            <a:r>
              <a:rPr lang="en-US" sz="2000" dirty="0"/>
              <a:t>The inadequate quality and quantity of social relations with other people at the different levels where human interaction takes place (individual, group, community and the larger social environment)</a:t>
            </a:r>
            <a:endParaRPr lang="en-GB" sz="2000" dirty="0"/>
          </a:p>
        </p:txBody>
      </p:sp>
      <p:sp>
        <p:nvSpPr>
          <p:cNvPr id="8" name="Rectangle: Rounded Corners 7">
            <a:extLst>
              <a:ext uri="{FF2B5EF4-FFF2-40B4-BE49-F238E27FC236}">
                <a16:creationId xmlns:a16="http://schemas.microsoft.com/office/drawing/2014/main" xmlns="" id="{29B6E54F-CC32-417D-9691-21672EF8D27E}"/>
              </a:ext>
            </a:extLst>
          </p:cNvPr>
          <p:cNvSpPr/>
          <p:nvPr/>
        </p:nvSpPr>
        <p:spPr>
          <a:xfrm>
            <a:off x="6338807" y="3928315"/>
            <a:ext cx="5295254" cy="2782451"/>
          </a:xfrm>
          <a:prstGeom prst="roundRect">
            <a:avLst/>
          </a:prstGeom>
          <a:solidFill>
            <a:srgbClr val="D17A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Loneliness</a:t>
            </a:r>
          </a:p>
          <a:p>
            <a:pPr algn="ctr"/>
            <a:endParaRPr lang="en-US" dirty="0"/>
          </a:p>
          <a:p>
            <a:pPr algn="ctr"/>
            <a:endParaRPr lang="en-US" dirty="0"/>
          </a:p>
          <a:p>
            <a:pPr algn="ctr"/>
            <a:r>
              <a:rPr lang="en-US" sz="2400" dirty="0"/>
              <a:t>An emotional perception that can be experienced by individuals regardless of their breadth of their social networks</a:t>
            </a:r>
            <a:endParaRPr lang="en-GB" sz="2400" dirty="0"/>
          </a:p>
        </p:txBody>
      </p:sp>
    </p:spTree>
    <p:extLst>
      <p:ext uri="{BB962C8B-B14F-4D97-AF65-F5344CB8AC3E}">
        <p14:creationId xmlns:p14="http://schemas.microsoft.com/office/powerpoint/2010/main" val="360751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3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3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4800" b="1" dirty="0"/>
              <a:t>  ALWAYS A PROBLEM?</a:t>
            </a:r>
          </a:p>
        </p:txBody>
      </p:sp>
      <p:pic>
        <p:nvPicPr>
          <p:cNvPr id="7" name="Content Placeholder 6">
            <a:extLst>
              <a:ext uri="{FF2B5EF4-FFF2-40B4-BE49-F238E27FC236}">
                <a16:creationId xmlns:a16="http://schemas.microsoft.com/office/drawing/2014/main" xmlns="" id="{8044AD57-99A5-40E3-9BEE-A895E62A103B}"/>
              </a:ext>
            </a:extLst>
          </p:cNvPr>
          <p:cNvPicPr>
            <a:picLocks noGrp="1" noChangeAspect="1"/>
          </p:cNvPicPr>
          <p:nvPr>
            <p:ph idx="1"/>
          </p:nvPr>
        </p:nvPicPr>
        <p:blipFill>
          <a:blip r:embed="rId2"/>
          <a:stretch>
            <a:fillRect/>
          </a:stretch>
        </p:blipFill>
        <p:spPr>
          <a:xfrm>
            <a:off x="0" y="0"/>
            <a:ext cx="1751076" cy="1751076"/>
          </a:xfrm>
        </p:spPr>
      </p:pic>
      <p:pic>
        <p:nvPicPr>
          <p:cNvPr id="3" name="Picture 3">
            <a:extLst>
              <a:ext uri="{FF2B5EF4-FFF2-40B4-BE49-F238E27FC236}">
                <a16:creationId xmlns:a16="http://schemas.microsoft.com/office/drawing/2014/main" xmlns="" id="{E513C55B-4A07-B54B-925D-DB79248AEEB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700" y="1751076"/>
            <a:ext cx="3111500" cy="4979924"/>
          </a:xfrm>
          <a:prstGeom prst="rect">
            <a:avLst/>
          </a:prstGeom>
        </p:spPr>
      </p:pic>
      <p:sp>
        <p:nvSpPr>
          <p:cNvPr id="6" name="TextBox 5">
            <a:extLst>
              <a:ext uri="{FF2B5EF4-FFF2-40B4-BE49-F238E27FC236}">
                <a16:creationId xmlns:a16="http://schemas.microsoft.com/office/drawing/2014/main" xmlns="" id="{C837DCD6-6041-4248-9866-7743A28CFF32}"/>
              </a:ext>
            </a:extLst>
          </p:cNvPr>
          <p:cNvSpPr txBox="1"/>
          <p:nvPr/>
        </p:nvSpPr>
        <p:spPr>
          <a:xfrm>
            <a:off x="4102100" y="2756806"/>
            <a:ext cx="7179249" cy="2862322"/>
          </a:xfrm>
          <a:prstGeom prst="rect">
            <a:avLst/>
          </a:prstGeom>
          <a:noFill/>
        </p:spPr>
        <p:txBody>
          <a:bodyPr wrap="square" rtlCol="0">
            <a:spAutoFit/>
          </a:bodyPr>
          <a:lstStyle/>
          <a:p>
            <a:pPr algn="ctr"/>
            <a:r>
              <a:rPr lang="en-GB" sz="3600" dirty="0"/>
              <a:t>It is normal for people to feel left out and lonely sometimes. Most people do from time to time.</a:t>
            </a:r>
          </a:p>
          <a:p>
            <a:pPr algn="ctr"/>
            <a:r>
              <a:rPr lang="en-GB" sz="3600" dirty="0"/>
              <a:t>But it becomes a problem if such feelings persist and take over.</a:t>
            </a:r>
            <a:endParaRPr lang="en-US" sz="3600" dirty="0"/>
          </a:p>
        </p:txBody>
      </p:sp>
    </p:spTree>
    <p:extLst>
      <p:ext uri="{BB962C8B-B14F-4D97-AF65-F5344CB8AC3E}">
        <p14:creationId xmlns:p14="http://schemas.microsoft.com/office/powerpoint/2010/main" val="166381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6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6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7C8BB-E28F-4F7C-84ED-ECED40BF712F}"/>
              </a:ext>
            </a:extLst>
          </p:cNvPr>
          <p:cNvSpPr>
            <a:spLocks noGrp="1"/>
          </p:cNvSpPr>
          <p:nvPr>
            <p:ph type="title"/>
          </p:nvPr>
        </p:nvSpPr>
        <p:spPr>
          <a:xfrm>
            <a:off x="1166282" y="-7938"/>
            <a:ext cx="11025717" cy="1677459"/>
          </a:xfrm>
          <a:solidFill>
            <a:srgbClr val="FFFF00"/>
          </a:solidFill>
        </p:spPr>
        <p:txBody>
          <a:bodyPr>
            <a:normAutofit/>
          </a:bodyPr>
          <a:lstStyle/>
          <a:p>
            <a:pPr algn="ctr"/>
            <a:r>
              <a:rPr lang="en-GB" sz="6600" dirty="0"/>
              <a:t>    </a:t>
            </a:r>
            <a:r>
              <a:rPr lang="en-GB" sz="6600" b="1" dirty="0"/>
              <a:t>WIDER IMPACTS</a:t>
            </a:r>
          </a:p>
        </p:txBody>
      </p:sp>
      <p:pic>
        <p:nvPicPr>
          <p:cNvPr id="7" name="Content Placeholder 6">
            <a:extLst>
              <a:ext uri="{FF2B5EF4-FFF2-40B4-BE49-F238E27FC236}">
                <a16:creationId xmlns:a16="http://schemas.microsoft.com/office/drawing/2014/main" xmlns="" id="{8044AD57-99A5-40E3-9BEE-A895E62A103B}"/>
              </a:ext>
            </a:extLst>
          </p:cNvPr>
          <p:cNvPicPr>
            <a:picLocks noGrp="1" noChangeAspect="1"/>
          </p:cNvPicPr>
          <p:nvPr>
            <p:ph sz="half" idx="1"/>
          </p:nvPr>
        </p:nvPicPr>
        <p:blipFill>
          <a:blip r:embed="rId2"/>
          <a:stretch>
            <a:fillRect/>
          </a:stretch>
        </p:blipFill>
        <p:spPr>
          <a:xfrm>
            <a:off x="-16667" y="-5291"/>
            <a:ext cx="1815834" cy="1815834"/>
          </a:xfrm>
        </p:spPr>
      </p:pic>
      <p:sp>
        <p:nvSpPr>
          <p:cNvPr id="14" name="Content Placeholder 13">
            <a:extLst>
              <a:ext uri="{FF2B5EF4-FFF2-40B4-BE49-F238E27FC236}">
                <a16:creationId xmlns:a16="http://schemas.microsoft.com/office/drawing/2014/main" xmlns="" id="{9E126D78-404D-534D-9821-940AA41515B2}"/>
              </a:ext>
            </a:extLst>
          </p:cNvPr>
          <p:cNvSpPr>
            <a:spLocks noGrp="1"/>
          </p:cNvSpPr>
          <p:nvPr>
            <p:ph sz="half" idx="2"/>
          </p:nvPr>
        </p:nvSpPr>
        <p:spPr>
          <a:xfrm>
            <a:off x="529167" y="1810543"/>
            <a:ext cx="11025717" cy="4399758"/>
          </a:xfrm>
        </p:spPr>
        <p:txBody>
          <a:bodyPr>
            <a:normAutofit/>
          </a:bodyPr>
          <a:lstStyle/>
          <a:p>
            <a:pPr marL="0" indent="0">
              <a:buNone/>
            </a:pPr>
            <a:r>
              <a:rPr lang="en-US" sz="2000" dirty="0"/>
              <a:t>Regularly experiencing social isolation and loneliness can have serious long-term effects for people, affecting their mental and physical health and their risk of mortality.</a:t>
            </a:r>
          </a:p>
          <a:p>
            <a:endParaRPr lang="en-GB" sz="1800" dirty="0"/>
          </a:p>
        </p:txBody>
      </p:sp>
      <p:sp>
        <p:nvSpPr>
          <p:cNvPr id="12" name="TextBox 11">
            <a:extLst>
              <a:ext uri="{FF2B5EF4-FFF2-40B4-BE49-F238E27FC236}">
                <a16:creationId xmlns:a16="http://schemas.microsoft.com/office/drawing/2014/main" xmlns="" id="{FACC532C-5AFA-6E4C-9782-1773CAA3DF5E}"/>
              </a:ext>
            </a:extLst>
          </p:cNvPr>
          <p:cNvSpPr txBox="1"/>
          <p:nvPr/>
        </p:nvSpPr>
        <p:spPr>
          <a:xfrm>
            <a:off x="5313891" y="2514600"/>
            <a:ext cx="1828800" cy="1828800"/>
          </a:xfrm>
          <a:prstGeom prst="rect">
            <a:avLst/>
          </a:prstGeom>
          <a:noFill/>
        </p:spPr>
        <p:txBody>
          <a:bodyPr wrap="square" rtlCol="0">
            <a:spAutoFit/>
          </a:bodyPr>
          <a:lstStyle/>
          <a:p>
            <a:pPr algn="l"/>
            <a:endParaRPr lang="en-US"/>
          </a:p>
        </p:txBody>
      </p:sp>
      <p:sp>
        <p:nvSpPr>
          <p:cNvPr id="3" name="Rectangle: Rounded Corners 2">
            <a:extLst>
              <a:ext uri="{FF2B5EF4-FFF2-40B4-BE49-F238E27FC236}">
                <a16:creationId xmlns:a16="http://schemas.microsoft.com/office/drawing/2014/main" xmlns="" id="{28EC48B1-9D4C-42DF-B5EF-2E8297834E68}"/>
              </a:ext>
            </a:extLst>
          </p:cNvPr>
          <p:cNvSpPr/>
          <p:nvPr/>
        </p:nvSpPr>
        <p:spPr>
          <a:xfrm>
            <a:off x="663046" y="2514599"/>
            <a:ext cx="5105400" cy="3505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According to Public Health England, children who are isolated in childhood tend to have…</a:t>
            </a:r>
          </a:p>
          <a:p>
            <a:endParaRPr lang="en-US" dirty="0"/>
          </a:p>
          <a:p>
            <a:pPr marL="342900" indent="-342900">
              <a:buFont typeface="Wingdings" panose="05000000000000000000" pitchFamily="2" charset="2"/>
              <a:buChar char="q"/>
            </a:pPr>
            <a:r>
              <a:rPr lang="en-US" dirty="0"/>
              <a:t>Worse educational outcomes and go on to get lower-paid and less satisfying jobs</a:t>
            </a:r>
          </a:p>
          <a:p>
            <a:pPr marL="342900" indent="-342900">
              <a:buFont typeface="Wingdings" panose="05000000000000000000" pitchFamily="2" charset="2"/>
              <a:buChar char="q"/>
            </a:pPr>
            <a:r>
              <a:rPr lang="en-US" dirty="0"/>
              <a:t>Higher likelihoods of smoking, obesity and psychological distress in adulthood.</a:t>
            </a:r>
          </a:p>
          <a:p>
            <a:endParaRPr lang="en-US" dirty="0"/>
          </a:p>
          <a:p>
            <a:r>
              <a:rPr lang="en-US" dirty="0"/>
              <a:t>Chronic loneliness can be as bad for your health as smoking 15 cigarettes a day.</a:t>
            </a:r>
            <a:endParaRPr lang="en-GB" dirty="0"/>
          </a:p>
        </p:txBody>
      </p:sp>
      <p:sp>
        <p:nvSpPr>
          <p:cNvPr id="4" name="Rectangle: Rounded Corners 3">
            <a:extLst>
              <a:ext uri="{FF2B5EF4-FFF2-40B4-BE49-F238E27FC236}">
                <a16:creationId xmlns:a16="http://schemas.microsoft.com/office/drawing/2014/main" xmlns="" id="{821C636D-9443-4EB2-B846-8029B4AA250E}"/>
              </a:ext>
            </a:extLst>
          </p:cNvPr>
          <p:cNvSpPr/>
          <p:nvPr/>
        </p:nvSpPr>
        <p:spPr>
          <a:xfrm>
            <a:off x="6207916" y="2532964"/>
            <a:ext cx="5105400" cy="35052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Samaritans cites an association between suicide and loneliness, with most young people who have suicidal thoughts saying that loneliness plays a significant role in these.</a:t>
            </a:r>
          </a:p>
          <a:p>
            <a:endParaRPr lang="en-US" dirty="0"/>
          </a:p>
          <a:p>
            <a:r>
              <a:rPr lang="en-US" dirty="0"/>
              <a:t>Social isolation and loneliness can also be a key factor in making young people more vulnerable to becoming a victim of crime, abuse or exploitation.</a:t>
            </a:r>
            <a:endParaRPr lang="en-GB" dirty="0"/>
          </a:p>
        </p:txBody>
      </p:sp>
      <p:sp>
        <p:nvSpPr>
          <p:cNvPr id="5" name="TextBox 4">
            <a:extLst>
              <a:ext uri="{FF2B5EF4-FFF2-40B4-BE49-F238E27FC236}">
                <a16:creationId xmlns:a16="http://schemas.microsoft.com/office/drawing/2014/main" xmlns="" id="{E3F08B48-8358-420D-94EF-F5F39458F7B3}"/>
              </a:ext>
            </a:extLst>
          </p:cNvPr>
          <p:cNvSpPr txBox="1"/>
          <p:nvPr/>
        </p:nvSpPr>
        <p:spPr>
          <a:xfrm>
            <a:off x="637116" y="6113587"/>
            <a:ext cx="10799233" cy="707886"/>
          </a:xfrm>
          <a:prstGeom prst="rect">
            <a:avLst/>
          </a:prstGeom>
          <a:noFill/>
        </p:spPr>
        <p:txBody>
          <a:bodyPr wrap="square" rtlCol="0">
            <a:spAutoFit/>
          </a:bodyPr>
          <a:lstStyle/>
          <a:p>
            <a:pPr algn="ctr"/>
            <a:r>
              <a:rPr lang="en-US" sz="2000" dirty="0"/>
              <a:t>So, successful interventions to tackle social isolation reduce the burden on health and social care services, providing an economic benefit as well as a social one.</a:t>
            </a:r>
            <a:endParaRPr lang="en-GB" sz="2000" dirty="0"/>
          </a:p>
        </p:txBody>
      </p:sp>
    </p:spTree>
    <p:extLst>
      <p:ext uri="{BB962C8B-B14F-4D97-AF65-F5344CB8AC3E}">
        <p14:creationId xmlns:p14="http://schemas.microsoft.com/office/powerpoint/2010/main" val="52098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8000"/>
                                        <p:tgtEl>
                                          <p:spTgt spid="3">
                                            <p:bg/>
                                          </p:spTgt>
                                        </p:tgtEl>
                                      </p:cBhvr>
                                    </p:animEffect>
                                    <p:anim calcmode="lin" valueType="num">
                                      <p:cBhvr>
                                        <p:cTn id="13" dur="8000" fill="hold"/>
                                        <p:tgtEl>
                                          <p:spTgt spid="3">
                                            <p:bg/>
                                          </p:spTgt>
                                        </p:tgtEl>
                                        <p:attrNameLst>
                                          <p:attrName>ppt_x</p:attrName>
                                        </p:attrNameLst>
                                      </p:cBhvr>
                                      <p:tavLst>
                                        <p:tav tm="0">
                                          <p:val>
                                            <p:strVal val="#ppt_x"/>
                                          </p:val>
                                        </p:tav>
                                        <p:tav tm="100000">
                                          <p:val>
                                            <p:strVal val="#ppt_x"/>
                                          </p:val>
                                        </p:tav>
                                      </p:tavLst>
                                    </p:anim>
                                    <p:anim calcmode="lin" valueType="num">
                                      <p:cBhvr>
                                        <p:cTn id="14" dur="8000" fill="hold"/>
                                        <p:tgtEl>
                                          <p:spTgt spid="3">
                                            <p:bg/>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0"/>
                                        <p:tgtEl>
                                          <p:spTgt spid="3">
                                            <p:txEl>
                                              <p:pRg st="0" end="0"/>
                                            </p:txEl>
                                          </p:spTgt>
                                        </p:tgtEl>
                                      </p:cBhvr>
                                    </p:animEffect>
                                    <p:anim calcmode="lin" valueType="num">
                                      <p:cBhvr>
                                        <p:cTn id="18"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5000" fill="hold"/>
                                        <p:tgtEl>
                                          <p:spTgt spid="3">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0"/>
                                        <p:tgtEl>
                                          <p:spTgt spid="3">
                                            <p:txEl>
                                              <p:pRg st="2" end="2"/>
                                            </p:txEl>
                                          </p:spTgt>
                                        </p:tgtEl>
                                      </p:cBhvr>
                                    </p:animEffect>
                                    <p:anim calcmode="lin" valueType="num">
                                      <p:cBhvr>
                                        <p:cTn id="23"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5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0"/>
                                        <p:tgtEl>
                                          <p:spTgt spid="3">
                                            <p:txEl>
                                              <p:pRg st="3" end="3"/>
                                            </p:txEl>
                                          </p:spTgt>
                                        </p:tgtEl>
                                      </p:cBhvr>
                                    </p:animEffect>
                                    <p:anim calcmode="lin" valueType="num">
                                      <p:cBhvr>
                                        <p:cTn id="28"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5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0"/>
                                        <p:tgtEl>
                                          <p:spTgt spid="3">
                                            <p:txEl>
                                              <p:pRg st="5" end="5"/>
                                            </p:txEl>
                                          </p:spTgt>
                                        </p:tgtEl>
                                      </p:cBhvr>
                                    </p:animEffect>
                                    <p:anim calcmode="lin" valueType="num">
                                      <p:cBhvr>
                                        <p:cTn id="33" dur="5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5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bg/>
                                          </p:spTgt>
                                        </p:tgtEl>
                                        <p:attrNameLst>
                                          <p:attrName>style.visibility</p:attrName>
                                        </p:attrNameLst>
                                      </p:cBhvr>
                                      <p:to>
                                        <p:strVal val="visible"/>
                                      </p:to>
                                    </p:set>
                                    <p:animEffect transition="in" filter="fade">
                                      <p:cBhvr>
                                        <p:cTn id="39" dur="8000"/>
                                        <p:tgtEl>
                                          <p:spTgt spid="4">
                                            <p:bg/>
                                          </p:spTgt>
                                        </p:tgtEl>
                                      </p:cBhvr>
                                    </p:animEffect>
                                    <p:anim calcmode="lin" valueType="num">
                                      <p:cBhvr>
                                        <p:cTn id="40" dur="8000" fill="hold"/>
                                        <p:tgtEl>
                                          <p:spTgt spid="4">
                                            <p:bg/>
                                          </p:spTgt>
                                        </p:tgtEl>
                                        <p:attrNameLst>
                                          <p:attrName>ppt_x</p:attrName>
                                        </p:attrNameLst>
                                      </p:cBhvr>
                                      <p:tavLst>
                                        <p:tav tm="0">
                                          <p:val>
                                            <p:strVal val="#ppt_x"/>
                                          </p:val>
                                        </p:tav>
                                        <p:tav tm="100000">
                                          <p:val>
                                            <p:strVal val="#ppt_x"/>
                                          </p:val>
                                        </p:tav>
                                      </p:tavLst>
                                    </p:anim>
                                    <p:anim calcmode="lin" valueType="num">
                                      <p:cBhvr>
                                        <p:cTn id="41" dur="8000" fill="hold"/>
                                        <p:tgtEl>
                                          <p:spTgt spid="4">
                                            <p:bg/>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
                                            <p:txEl>
                                              <p:pRg st="0" end="0"/>
                                            </p:txEl>
                                          </p:spTgt>
                                        </p:tgtEl>
                                        <p:attrNameLst>
                                          <p:attrName>style.visibility</p:attrName>
                                        </p:attrNameLst>
                                      </p:cBhvr>
                                      <p:to>
                                        <p:strVal val="visible"/>
                                      </p:to>
                                    </p:set>
                                    <p:animEffect transition="in" filter="fade">
                                      <p:cBhvr>
                                        <p:cTn id="44" dur="5000"/>
                                        <p:tgtEl>
                                          <p:spTgt spid="4">
                                            <p:txEl>
                                              <p:pRg st="0" end="0"/>
                                            </p:txEl>
                                          </p:spTgt>
                                        </p:tgtEl>
                                      </p:cBhvr>
                                    </p:animEffect>
                                    <p:anim calcmode="lin" valueType="num">
                                      <p:cBhvr>
                                        <p:cTn id="45"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6" dur="5000" fill="hold"/>
                                        <p:tgtEl>
                                          <p:spTgt spid="4">
                                            <p:txEl>
                                              <p:pRg st="0" end="0"/>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Effect transition="in" filter="fade">
                                      <p:cBhvr>
                                        <p:cTn id="49" dur="5000"/>
                                        <p:tgtEl>
                                          <p:spTgt spid="4">
                                            <p:txEl>
                                              <p:pRg st="2" end="2"/>
                                            </p:txEl>
                                          </p:spTgt>
                                        </p:tgtEl>
                                      </p:cBhvr>
                                    </p:animEffect>
                                    <p:anim calcmode="lin" valueType="num">
                                      <p:cBhvr>
                                        <p:cTn id="50" dur="5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1" dur="5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0"/>
                                        <p:tgtEl>
                                          <p:spTgt spid="5"/>
                                        </p:tgtEl>
                                      </p:cBhvr>
                                    </p:animEffect>
                                    <p:anim calcmode="lin" valueType="num">
                                      <p:cBhvr>
                                        <p:cTn id="57" dur="5000" fill="hold"/>
                                        <p:tgtEl>
                                          <p:spTgt spid="5"/>
                                        </p:tgtEl>
                                        <p:attrNameLst>
                                          <p:attrName>ppt_x</p:attrName>
                                        </p:attrNameLst>
                                      </p:cBhvr>
                                      <p:tavLst>
                                        <p:tav tm="0">
                                          <p:val>
                                            <p:strVal val="#ppt_x"/>
                                          </p:val>
                                        </p:tav>
                                        <p:tav tm="100000">
                                          <p:val>
                                            <p:strVal val="#ppt_x"/>
                                          </p:val>
                                        </p:tav>
                                      </p:tavLst>
                                    </p:anim>
                                    <p:anim calcmode="lin" valueType="num">
                                      <p:cBhvr>
                                        <p:cTn id="58" dur="5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3" grpId="0" uiExpand="1" build="allAtOnce" animBg="1"/>
      <p:bldP spid="4" grpId="0" uiExpand="1" build="allAtOnce"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  WHO IS MOST AT RISK?</a:t>
            </a:r>
          </a:p>
        </p:txBody>
      </p:sp>
      <p:pic>
        <p:nvPicPr>
          <p:cNvPr id="7" name="Content Placeholder 6">
            <a:extLst>
              <a:ext uri="{FF2B5EF4-FFF2-40B4-BE49-F238E27FC236}">
                <a16:creationId xmlns:a16="http://schemas.microsoft.com/office/drawing/2014/main" xmlns=""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5" name="TextBox 4">
            <a:extLst>
              <a:ext uri="{FF2B5EF4-FFF2-40B4-BE49-F238E27FC236}">
                <a16:creationId xmlns:a16="http://schemas.microsoft.com/office/drawing/2014/main" xmlns="" id="{E57AF051-E527-4136-A9C1-097F123A0B67}"/>
              </a:ext>
            </a:extLst>
          </p:cNvPr>
          <p:cNvSpPr txBox="1"/>
          <p:nvPr/>
        </p:nvSpPr>
        <p:spPr>
          <a:xfrm>
            <a:off x="349250" y="2136531"/>
            <a:ext cx="11493500" cy="4093428"/>
          </a:xfrm>
          <a:prstGeom prst="rect">
            <a:avLst/>
          </a:prstGeom>
          <a:noFill/>
        </p:spPr>
        <p:txBody>
          <a:bodyPr wrap="square" rtlCol="0">
            <a:spAutoFit/>
          </a:bodyPr>
          <a:lstStyle/>
          <a:p>
            <a:endParaRPr lang="en-US" dirty="0"/>
          </a:p>
          <a:p>
            <a:r>
              <a:rPr lang="en-US" sz="3200" dirty="0"/>
              <a:t>Loneliness is not about personality, but more likely to be driven by factors such as health or economic status.</a:t>
            </a:r>
          </a:p>
          <a:p>
            <a:endParaRPr lang="en-GB" sz="3200" dirty="0"/>
          </a:p>
          <a:p>
            <a:r>
              <a:rPr lang="en-US" sz="3200" dirty="0"/>
              <a:t>Children who do not conform to local norms of appearance, language or </a:t>
            </a:r>
            <a:r>
              <a:rPr lang="en-US" sz="3200" dirty="0" err="1"/>
              <a:t>behaviour</a:t>
            </a:r>
            <a:r>
              <a:rPr lang="en-US" sz="3200" dirty="0"/>
              <a:t> may face difficulties integrating into peer groups at school, potentially leading to social isolation and a greater risk of being bullied.</a:t>
            </a:r>
          </a:p>
          <a:p>
            <a:endParaRPr lang="en-US" dirty="0"/>
          </a:p>
        </p:txBody>
      </p:sp>
    </p:spTree>
    <p:extLst>
      <p:ext uri="{BB962C8B-B14F-4D97-AF65-F5344CB8AC3E}">
        <p14:creationId xmlns:p14="http://schemas.microsoft.com/office/powerpoint/2010/main" val="20008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3000"/>
                                        <p:tgtEl>
                                          <p:spTgt spid="5">
                                            <p:txEl>
                                              <p:pRg st="1" end="1"/>
                                            </p:txEl>
                                          </p:spTgt>
                                        </p:tgtEl>
                                      </p:cBhvr>
                                    </p:animEffect>
                                    <p:anim calcmode="lin" valueType="num">
                                      <p:cBhvr>
                                        <p:cTn id="8" dur="3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3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3000"/>
                                        <p:tgtEl>
                                          <p:spTgt spid="5">
                                            <p:txEl>
                                              <p:pRg st="3" end="3"/>
                                            </p:txEl>
                                          </p:spTgt>
                                        </p:tgtEl>
                                      </p:cBhvr>
                                    </p:animEffect>
                                    <p:anim calcmode="lin" valueType="num">
                                      <p:cBhvr>
                                        <p:cTn id="15" dur="3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3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WHO IS MOST AT RISK?</a:t>
            </a:r>
            <a:endParaRPr lang="en-GB" sz="8000" b="1" dirty="0"/>
          </a:p>
        </p:txBody>
      </p:sp>
      <p:pic>
        <p:nvPicPr>
          <p:cNvPr id="7" name="Content Placeholder 6">
            <a:extLst>
              <a:ext uri="{FF2B5EF4-FFF2-40B4-BE49-F238E27FC236}">
                <a16:creationId xmlns:a16="http://schemas.microsoft.com/office/drawing/2014/main" xmlns=""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4" name="TextBox 3">
            <a:extLst>
              <a:ext uri="{FF2B5EF4-FFF2-40B4-BE49-F238E27FC236}">
                <a16:creationId xmlns:a16="http://schemas.microsoft.com/office/drawing/2014/main" xmlns="" id="{0A3819DD-3076-E441-AC04-7F14F69E039A}"/>
              </a:ext>
            </a:extLst>
          </p:cNvPr>
          <p:cNvSpPr txBox="1"/>
          <p:nvPr/>
        </p:nvSpPr>
        <p:spPr>
          <a:xfrm>
            <a:off x="677333" y="1924050"/>
            <a:ext cx="11080750" cy="830997"/>
          </a:xfrm>
          <a:prstGeom prst="rect">
            <a:avLst/>
          </a:prstGeom>
          <a:noFill/>
        </p:spPr>
        <p:txBody>
          <a:bodyPr wrap="square" rtlCol="0">
            <a:spAutoFit/>
          </a:bodyPr>
          <a:lstStyle/>
          <a:p>
            <a:pPr algn="l"/>
            <a:r>
              <a:rPr lang="en-GB" sz="2400" dirty="0"/>
              <a:t>In conclusion, studies show that children and young people can be at greater risk of social isolation and loneliness if they:</a:t>
            </a:r>
          </a:p>
        </p:txBody>
      </p:sp>
      <p:pic>
        <p:nvPicPr>
          <p:cNvPr id="5" name="Picture 4" descr="A man shouting at his son&#10;&#10;Description automatically generated">
            <a:extLst>
              <a:ext uri="{FF2B5EF4-FFF2-40B4-BE49-F238E27FC236}">
                <a16:creationId xmlns:a16="http://schemas.microsoft.com/office/drawing/2014/main" xmlns="" id="{51A67D5C-6AE9-4888-B7FC-8CCC051C2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433" y="2755047"/>
            <a:ext cx="2129367" cy="1624093"/>
          </a:xfrm>
          <a:prstGeom prst="rect">
            <a:avLst/>
          </a:prstGeom>
        </p:spPr>
      </p:pic>
      <p:sp>
        <p:nvSpPr>
          <p:cNvPr id="6" name="TextBox 5">
            <a:extLst>
              <a:ext uri="{FF2B5EF4-FFF2-40B4-BE49-F238E27FC236}">
                <a16:creationId xmlns:a16="http://schemas.microsoft.com/office/drawing/2014/main" xmlns="" id="{4D7C43A2-D10F-4CDA-81C4-18919CCDE4E2}"/>
              </a:ext>
            </a:extLst>
          </p:cNvPr>
          <p:cNvSpPr txBox="1"/>
          <p:nvPr/>
        </p:nvSpPr>
        <p:spPr>
          <a:xfrm>
            <a:off x="69849" y="4423347"/>
            <a:ext cx="2404534" cy="923330"/>
          </a:xfrm>
          <a:prstGeom prst="rect">
            <a:avLst/>
          </a:prstGeom>
          <a:noFill/>
        </p:spPr>
        <p:txBody>
          <a:bodyPr wrap="square" rtlCol="0">
            <a:spAutoFit/>
          </a:bodyPr>
          <a:lstStyle/>
          <a:p>
            <a:r>
              <a:rPr lang="en-US" dirty="0"/>
              <a:t>Show signs of neglect or have difficult family relationships</a:t>
            </a:r>
            <a:endParaRPr lang="en-GB" dirty="0"/>
          </a:p>
        </p:txBody>
      </p:sp>
      <p:pic>
        <p:nvPicPr>
          <p:cNvPr id="9" name="Picture 8" descr="Adult comforting children at funeral&#10;&#10;Description automatically generated">
            <a:extLst>
              <a:ext uri="{FF2B5EF4-FFF2-40B4-BE49-F238E27FC236}">
                <a16:creationId xmlns:a16="http://schemas.microsoft.com/office/drawing/2014/main" xmlns="" id="{3853FD65-D66E-4F05-B5EC-61FA67BB08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5799" y="4856670"/>
            <a:ext cx="2546351" cy="1882796"/>
          </a:xfrm>
          <a:prstGeom prst="rect">
            <a:avLst/>
          </a:prstGeom>
        </p:spPr>
      </p:pic>
      <p:sp>
        <p:nvSpPr>
          <p:cNvPr id="10" name="TextBox 9">
            <a:extLst>
              <a:ext uri="{FF2B5EF4-FFF2-40B4-BE49-F238E27FC236}">
                <a16:creationId xmlns:a16="http://schemas.microsoft.com/office/drawing/2014/main" xmlns="" id="{09E8E6BE-4768-4D9F-AF05-B89169F174DF}"/>
              </a:ext>
            </a:extLst>
          </p:cNvPr>
          <p:cNvSpPr txBox="1"/>
          <p:nvPr/>
        </p:nvSpPr>
        <p:spPr>
          <a:xfrm>
            <a:off x="9588500" y="4156646"/>
            <a:ext cx="2533651" cy="646331"/>
          </a:xfrm>
          <a:prstGeom prst="rect">
            <a:avLst/>
          </a:prstGeom>
          <a:noFill/>
        </p:spPr>
        <p:txBody>
          <a:bodyPr wrap="square" rtlCol="0">
            <a:spAutoFit/>
          </a:bodyPr>
          <a:lstStyle/>
          <a:p>
            <a:r>
              <a:rPr lang="en-US" dirty="0"/>
              <a:t>Are recently bereaved or ended a relationship</a:t>
            </a:r>
            <a:endParaRPr lang="en-GB" dirty="0"/>
          </a:p>
        </p:txBody>
      </p:sp>
      <p:pic>
        <p:nvPicPr>
          <p:cNvPr id="12" name="Picture 11" descr="Adult with disabled child&#10;&#10;&#10;Description automatically generated">
            <a:extLst>
              <a:ext uri="{FF2B5EF4-FFF2-40B4-BE49-F238E27FC236}">
                <a16:creationId xmlns:a16="http://schemas.microsoft.com/office/drawing/2014/main" xmlns="" id="{8408DD87-6231-4D26-B6BE-866C5900A5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9988" y="5235393"/>
            <a:ext cx="2436140" cy="1624093"/>
          </a:xfrm>
          <a:prstGeom prst="rect">
            <a:avLst/>
          </a:prstGeom>
        </p:spPr>
      </p:pic>
      <p:sp>
        <p:nvSpPr>
          <p:cNvPr id="13" name="TextBox 12">
            <a:extLst>
              <a:ext uri="{FF2B5EF4-FFF2-40B4-BE49-F238E27FC236}">
                <a16:creationId xmlns:a16="http://schemas.microsoft.com/office/drawing/2014/main" xmlns="" id="{2462D88B-1A42-4DA9-86A4-92EA604B9844}"/>
              </a:ext>
            </a:extLst>
          </p:cNvPr>
          <p:cNvSpPr txBox="1"/>
          <p:nvPr/>
        </p:nvSpPr>
        <p:spPr>
          <a:xfrm>
            <a:off x="-46575" y="5880514"/>
            <a:ext cx="1917896" cy="1200329"/>
          </a:xfrm>
          <a:prstGeom prst="rect">
            <a:avLst/>
          </a:prstGeom>
          <a:noFill/>
        </p:spPr>
        <p:txBody>
          <a:bodyPr wrap="square" rtlCol="0">
            <a:spAutoFit/>
          </a:bodyPr>
          <a:lstStyle/>
          <a:p>
            <a:r>
              <a:rPr lang="en-US" dirty="0"/>
              <a:t>Are disabled or have a long-term health condition</a:t>
            </a:r>
          </a:p>
          <a:p>
            <a:endParaRPr lang="en-GB" dirty="0"/>
          </a:p>
        </p:txBody>
      </p:sp>
      <p:pic>
        <p:nvPicPr>
          <p:cNvPr id="15" name="Picture 14">
            <a:extLst>
              <a:ext uri="{FF2B5EF4-FFF2-40B4-BE49-F238E27FC236}">
                <a16:creationId xmlns:a16="http://schemas.microsoft.com/office/drawing/2014/main" xmlns="" id="{24AC73BB-709F-49B2-9B6F-C18147CFEE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15833" y="2928022"/>
            <a:ext cx="2477987" cy="1716682"/>
          </a:xfrm>
          <a:prstGeom prst="rect">
            <a:avLst/>
          </a:prstGeom>
        </p:spPr>
      </p:pic>
      <p:sp>
        <p:nvSpPr>
          <p:cNvPr id="16" name="TextBox 15">
            <a:extLst>
              <a:ext uri="{FF2B5EF4-FFF2-40B4-BE49-F238E27FC236}">
                <a16:creationId xmlns:a16="http://schemas.microsoft.com/office/drawing/2014/main" xmlns="" id="{5490EEB3-9F29-4A11-BB64-A9C5D062B1ED}"/>
              </a:ext>
            </a:extLst>
          </p:cNvPr>
          <p:cNvSpPr txBox="1"/>
          <p:nvPr/>
        </p:nvSpPr>
        <p:spPr>
          <a:xfrm>
            <a:off x="3860169" y="4644704"/>
            <a:ext cx="2533651" cy="369332"/>
          </a:xfrm>
          <a:prstGeom prst="rect">
            <a:avLst/>
          </a:prstGeom>
          <a:noFill/>
        </p:spPr>
        <p:txBody>
          <a:bodyPr wrap="square" rtlCol="0">
            <a:spAutoFit/>
          </a:bodyPr>
          <a:lstStyle/>
          <a:p>
            <a:r>
              <a:rPr lang="en-US" dirty="0"/>
              <a:t>Are overweight or obese</a:t>
            </a:r>
            <a:endParaRPr lang="en-GB" dirty="0"/>
          </a:p>
        </p:txBody>
      </p:sp>
      <p:pic>
        <p:nvPicPr>
          <p:cNvPr id="18" name="Picture 17" descr="An upset girl sitting with eyes covered&#10;&#10;&#10;Description automatically generated">
            <a:extLst>
              <a:ext uri="{FF2B5EF4-FFF2-40B4-BE49-F238E27FC236}">
                <a16:creationId xmlns:a16="http://schemas.microsoft.com/office/drawing/2014/main" xmlns="" id="{C9237DE7-8B8C-45EA-BF4B-DAC23DADB5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45892" y="2637608"/>
            <a:ext cx="2705025" cy="1785739"/>
          </a:xfrm>
          <a:prstGeom prst="rect">
            <a:avLst/>
          </a:prstGeom>
        </p:spPr>
      </p:pic>
      <p:sp>
        <p:nvSpPr>
          <p:cNvPr id="19" name="TextBox 18">
            <a:extLst>
              <a:ext uri="{FF2B5EF4-FFF2-40B4-BE49-F238E27FC236}">
                <a16:creationId xmlns:a16="http://schemas.microsoft.com/office/drawing/2014/main" xmlns="" id="{AFCA24C1-4696-4A48-9A07-DC6C2FD89051}"/>
              </a:ext>
            </a:extLst>
          </p:cNvPr>
          <p:cNvSpPr txBox="1"/>
          <p:nvPr/>
        </p:nvSpPr>
        <p:spPr>
          <a:xfrm>
            <a:off x="9575799" y="2674224"/>
            <a:ext cx="2182284" cy="369332"/>
          </a:xfrm>
          <a:prstGeom prst="rect">
            <a:avLst/>
          </a:prstGeom>
          <a:noFill/>
        </p:spPr>
        <p:txBody>
          <a:bodyPr wrap="square" rtlCol="0">
            <a:spAutoFit/>
          </a:bodyPr>
          <a:lstStyle/>
          <a:p>
            <a:r>
              <a:rPr lang="en-US" dirty="0"/>
              <a:t>Are in or leaving care</a:t>
            </a:r>
            <a:endParaRPr lang="en-GB" dirty="0"/>
          </a:p>
        </p:txBody>
      </p:sp>
      <p:pic>
        <p:nvPicPr>
          <p:cNvPr id="23" name="Picture 22" descr="A young carer administering medicine to an adult&#10;&#10;&#10;Description automatically generated">
            <a:extLst>
              <a:ext uri="{FF2B5EF4-FFF2-40B4-BE49-F238E27FC236}">
                <a16:creationId xmlns:a16="http://schemas.microsoft.com/office/drawing/2014/main" xmlns="" id="{2D4AB0BE-1AEF-456E-A3C2-C08E9BFAED4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18529" y="5173997"/>
            <a:ext cx="3425825" cy="1684003"/>
          </a:xfrm>
          <a:prstGeom prst="rect">
            <a:avLst/>
          </a:prstGeom>
        </p:spPr>
      </p:pic>
      <p:sp>
        <p:nvSpPr>
          <p:cNvPr id="25" name="TextBox 24">
            <a:extLst>
              <a:ext uri="{FF2B5EF4-FFF2-40B4-BE49-F238E27FC236}">
                <a16:creationId xmlns:a16="http://schemas.microsoft.com/office/drawing/2014/main" xmlns="" id="{1BF7E768-5772-481F-B8E2-6E01D10AF9BC}"/>
              </a:ext>
            </a:extLst>
          </p:cNvPr>
          <p:cNvSpPr txBox="1"/>
          <p:nvPr/>
        </p:nvSpPr>
        <p:spPr>
          <a:xfrm>
            <a:off x="7744354" y="6173628"/>
            <a:ext cx="1706563" cy="646331"/>
          </a:xfrm>
          <a:prstGeom prst="rect">
            <a:avLst/>
          </a:prstGeom>
          <a:noFill/>
        </p:spPr>
        <p:txBody>
          <a:bodyPr wrap="square" rtlCol="0">
            <a:spAutoFit/>
          </a:bodyPr>
          <a:lstStyle/>
          <a:p>
            <a:r>
              <a:rPr lang="en-US" dirty="0"/>
              <a:t>Are a young </a:t>
            </a:r>
            <a:r>
              <a:rPr lang="en-US" dirty="0" err="1"/>
              <a:t>carer</a:t>
            </a:r>
            <a:endParaRPr lang="en-GB" dirty="0"/>
          </a:p>
        </p:txBody>
      </p:sp>
    </p:spTree>
    <p:extLst>
      <p:ext uri="{BB962C8B-B14F-4D97-AF65-F5344CB8AC3E}">
        <p14:creationId xmlns:p14="http://schemas.microsoft.com/office/powerpoint/2010/main" val="313031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3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30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3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30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3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30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3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30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30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3000"/>
                                        <p:tgtEl>
                                          <p:spTgt spid="19"/>
                                        </p:tgtEl>
                                      </p:cBhvr>
                                    </p:animEffect>
                                  </p:childTnLst>
                                </p:cTn>
                              </p:par>
                              <p:par>
                                <p:cTn id="45" presetID="10"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30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3000"/>
                                        <p:tgtEl>
                                          <p:spTgt spid="25"/>
                                        </p:tgtEl>
                                      </p:cBhvr>
                                    </p:animEffect>
                                  </p:childTnLst>
                                </p:cTn>
                              </p:par>
                              <p:par>
                                <p:cTn id="53" presetID="10"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3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3" grpId="0"/>
      <p:bldP spid="16" grpId="0"/>
      <p:bldP spid="19"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WHO IS MOST AT RISK?</a:t>
            </a:r>
            <a:endParaRPr lang="en-GB" sz="8000" b="1" dirty="0"/>
          </a:p>
        </p:txBody>
      </p:sp>
      <p:pic>
        <p:nvPicPr>
          <p:cNvPr id="7" name="Content Placeholder 6">
            <a:extLst>
              <a:ext uri="{FF2B5EF4-FFF2-40B4-BE49-F238E27FC236}">
                <a16:creationId xmlns:a16="http://schemas.microsoft.com/office/drawing/2014/main" xmlns=""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4" name="TextBox 3">
            <a:extLst>
              <a:ext uri="{FF2B5EF4-FFF2-40B4-BE49-F238E27FC236}">
                <a16:creationId xmlns:a16="http://schemas.microsoft.com/office/drawing/2014/main" xmlns="" id="{0A3819DD-3076-E441-AC04-7F14F69E039A}"/>
              </a:ext>
            </a:extLst>
          </p:cNvPr>
          <p:cNvSpPr txBox="1"/>
          <p:nvPr/>
        </p:nvSpPr>
        <p:spPr>
          <a:xfrm>
            <a:off x="677333" y="1924050"/>
            <a:ext cx="1832957" cy="461665"/>
          </a:xfrm>
          <a:prstGeom prst="rect">
            <a:avLst/>
          </a:prstGeom>
          <a:noFill/>
        </p:spPr>
        <p:txBody>
          <a:bodyPr wrap="square" rtlCol="0">
            <a:spAutoFit/>
          </a:bodyPr>
          <a:lstStyle/>
          <a:p>
            <a:pPr algn="l"/>
            <a:r>
              <a:rPr lang="en-GB" sz="2400" dirty="0"/>
              <a:t>Or, if they….</a:t>
            </a:r>
          </a:p>
        </p:txBody>
      </p:sp>
      <p:pic>
        <p:nvPicPr>
          <p:cNvPr id="5" name="Picture 4">
            <a:extLst>
              <a:ext uri="{FF2B5EF4-FFF2-40B4-BE49-F238E27FC236}">
                <a16:creationId xmlns:a16="http://schemas.microsoft.com/office/drawing/2014/main" xmlns="" id="{51A67D5C-6AE9-4888-B7FC-8CCC051C2E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445" y="2558689"/>
            <a:ext cx="2869237" cy="1733604"/>
          </a:xfrm>
          <a:prstGeom prst="rect">
            <a:avLst/>
          </a:prstGeom>
        </p:spPr>
      </p:pic>
      <p:sp>
        <p:nvSpPr>
          <p:cNvPr id="6" name="TextBox 5">
            <a:extLst>
              <a:ext uri="{FF2B5EF4-FFF2-40B4-BE49-F238E27FC236}">
                <a16:creationId xmlns:a16="http://schemas.microsoft.com/office/drawing/2014/main" xmlns="" id="{4D7C43A2-D10F-4CDA-81C4-18919CCDE4E2}"/>
              </a:ext>
            </a:extLst>
          </p:cNvPr>
          <p:cNvSpPr txBox="1"/>
          <p:nvPr/>
        </p:nvSpPr>
        <p:spPr>
          <a:xfrm>
            <a:off x="105756" y="4352680"/>
            <a:ext cx="2404534" cy="369332"/>
          </a:xfrm>
          <a:prstGeom prst="rect">
            <a:avLst/>
          </a:prstGeom>
          <a:noFill/>
        </p:spPr>
        <p:txBody>
          <a:bodyPr wrap="square" rtlCol="0">
            <a:spAutoFit/>
          </a:bodyPr>
          <a:lstStyle/>
          <a:p>
            <a:r>
              <a:rPr lang="en-US" dirty="0"/>
              <a:t>Are a young parent</a:t>
            </a:r>
            <a:endParaRPr lang="en-GB" dirty="0"/>
          </a:p>
        </p:txBody>
      </p:sp>
      <p:pic>
        <p:nvPicPr>
          <p:cNvPr id="9" name="Picture 8">
            <a:extLst>
              <a:ext uri="{FF2B5EF4-FFF2-40B4-BE49-F238E27FC236}">
                <a16:creationId xmlns:a16="http://schemas.microsoft.com/office/drawing/2014/main" xmlns="" id="{3853FD65-D66E-4F05-B5EC-61FA67BB082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520767" y="4988233"/>
            <a:ext cx="2671233" cy="1868039"/>
          </a:xfrm>
          <a:prstGeom prst="rect">
            <a:avLst/>
          </a:prstGeom>
        </p:spPr>
      </p:pic>
      <p:sp>
        <p:nvSpPr>
          <p:cNvPr id="10" name="TextBox 9">
            <a:extLst>
              <a:ext uri="{FF2B5EF4-FFF2-40B4-BE49-F238E27FC236}">
                <a16:creationId xmlns:a16="http://schemas.microsoft.com/office/drawing/2014/main" xmlns="" id="{09E8E6BE-4768-4D9F-AF05-B89169F174DF}"/>
              </a:ext>
            </a:extLst>
          </p:cNvPr>
          <p:cNvSpPr txBox="1"/>
          <p:nvPr/>
        </p:nvSpPr>
        <p:spPr>
          <a:xfrm>
            <a:off x="10048626" y="4028590"/>
            <a:ext cx="2533651" cy="923330"/>
          </a:xfrm>
          <a:prstGeom prst="rect">
            <a:avLst/>
          </a:prstGeom>
          <a:noFill/>
        </p:spPr>
        <p:txBody>
          <a:bodyPr wrap="square" rtlCol="0">
            <a:spAutoFit/>
          </a:bodyPr>
          <a:lstStyle/>
          <a:p>
            <a:r>
              <a:rPr lang="en-US" dirty="0"/>
              <a:t>Are being bullied because of their sexuality or ethnicity</a:t>
            </a:r>
            <a:endParaRPr lang="en-GB" dirty="0"/>
          </a:p>
        </p:txBody>
      </p:sp>
      <p:pic>
        <p:nvPicPr>
          <p:cNvPr id="12" name="Picture 11">
            <a:extLst>
              <a:ext uri="{FF2B5EF4-FFF2-40B4-BE49-F238E27FC236}">
                <a16:creationId xmlns:a16="http://schemas.microsoft.com/office/drawing/2014/main" xmlns="" id="{8408DD87-6231-4D26-B6BE-866C5900A5F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58252" y="4608400"/>
            <a:ext cx="1736691" cy="2313028"/>
          </a:xfrm>
          <a:prstGeom prst="rect">
            <a:avLst/>
          </a:prstGeom>
        </p:spPr>
      </p:pic>
      <p:sp>
        <p:nvSpPr>
          <p:cNvPr id="13" name="TextBox 12">
            <a:extLst>
              <a:ext uri="{FF2B5EF4-FFF2-40B4-BE49-F238E27FC236}">
                <a16:creationId xmlns:a16="http://schemas.microsoft.com/office/drawing/2014/main" xmlns="" id="{2462D88B-1A42-4DA9-86A4-92EA604B9844}"/>
              </a:ext>
            </a:extLst>
          </p:cNvPr>
          <p:cNvSpPr txBox="1"/>
          <p:nvPr/>
        </p:nvSpPr>
        <p:spPr>
          <a:xfrm>
            <a:off x="207433" y="5885939"/>
            <a:ext cx="1917896" cy="923330"/>
          </a:xfrm>
          <a:prstGeom prst="rect">
            <a:avLst/>
          </a:prstGeom>
          <a:noFill/>
        </p:spPr>
        <p:txBody>
          <a:bodyPr wrap="square" rtlCol="0">
            <a:spAutoFit/>
          </a:bodyPr>
          <a:lstStyle/>
          <a:p>
            <a:r>
              <a:rPr lang="en-US" dirty="0"/>
              <a:t>Suffer from mental health problems</a:t>
            </a:r>
            <a:endParaRPr lang="en-GB" dirty="0"/>
          </a:p>
        </p:txBody>
      </p:sp>
      <p:pic>
        <p:nvPicPr>
          <p:cNvPr id="15" name="Picture 14">
            <a:extLst>
              <a:ext uri="{FF2B5EF4-FFF2-40B4-BE49-F238E27FC236}">
                <a16:creationId xmlns:a16="http://schemas.microsoft.com/office/drawing/2014/main" xmlns="" id="{24AC73BB-709F-49B2-9B6F-C18147CFEE9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937349" y="1673262"/>
            <a:ext cx="4123130" cy="2162298"/>
          </a:xfrm>
          <a:prstGeom prst="rect">
            <a:avLst/>
          </a:prstGeom>
        </p:spPr>
      </p:pic>
      <p:sp>
        <p:nvSpPr>
          <p:cNvPr id="16" name="TextBox 15">
            <a:extLst>
              <a:ext uri="{FF2B5EF4-FFF2-40B4-BE49-F238E27FC236}">
                <a16:creationId xmlns:a16="http://schemas.microsoft.com/office/drawing/2014/main" xmlns="" id="{5490EEB3-9F29-4A11-BB64-A9C5D062B1ED}"/>
              </a:ext>
            </a:extLst>
          </p:cNvPr>
          <p:cNvSpPr txBox="1"/>
          <p:nvPr/>
        </p:nvSpPr>
        <p:spPr>
          <a:xfrm>
            <a:off x="3526667" y="3864447"/>
            <a:ext cx="3095267" cy="646331"/>
          </a:xfrm>
          <a:prstGeom prst="rect">
            <a:avLst/>
          </a:prstGeom>
          <a:noFill/>
        </p:spPr>
        <p:txBody>
          <a:bodyPr wrap="square" rtlCol="0">
            <a:spAutoFit/>
          </a:bodyPr>
          <a:lstStyle/>
          <a:p>
            <a:r>
              <a:rPr lang="en-US" dirty="0"/>
              <a:t>Recently moved to university or higher education</a:t>
            </a:r>
            <a:endParaRPr lang="en-GB" dirty="0"/>
          </a:p>
        </p:txBody>
      </p:sp>
      <p:pic>
        <p:nvPicPr>
          <p:cNvPr id="18" name="Picture 17">
            <a:extLst>
              <a:ext uri="{FF2B5EF4-FFF2-40B4-BE49-F238E27FC236}">
                <a16:creationId xmlns:a16="http://schemas.microsoft.com/office/drawing/2014/main" xmlns="" id="{C9237DE7-8B8C-45EA-BF4B-DAC23DADB51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360938" y="1961049"/>
            <a:ext cx="1893713" cy="3306137"/>
          </a:xfrm>
          <a:prstGeom prst="rect">
            <a:avLst/>
          </a:prstGeom>
        </p:spPr>
      </p:pic>
      <p:sp>
        <p:nvSpPr>
          <p:cNvPr id="19" name="TextBox 18">
            <a:extLst>
              <a:ext uri="{FF2B5EF4-FFF2-40B4-BE49-F238E27FC236}">
                <a16:creationId xmlns:a16="http://schemas.microsoft.com/office/drawing/2014/main" xmlns="" id="{AFCA24C1-4696-4A48-9A07-DC6C2FD89051}"/>
              </a:ext>
            </a:extLst>
          </p:cNvPr>
          <p:cNvSpPr txBox="1"/>
          <p:nvPr/>
        </p:nvSpPr>
        <p:spPr>
          <a:xfrm>
            <a:off x="9254651" y="2656279"/>
            <a:ext cx="2182284" cy="923330"/>
          </a:xfrm>
          <a:prstGeom prst="rect">
            <a:avLst/>
          </a:prstGeom>
          <a:noFill/>
        </p:spPr>
        <p:txBody>
          <a:bodyPr wrap="square" rtlCol="0">
            <a:spAutoFit/>
          </a:bodyPr>
          <a:lstStyle/>
          <a:p>
            <a:r>
              <a:rPr lang="en-US" dirty="0"/>
              <a:t>Recently changed schools</a:t>
            </a:r>
          </a:p>
          <a:p>
            <a:endParaRPr lang="en-GB" dirty="0"/>
          </a:p>
        </p:txBody>
      </p:sp>
      <p:pic>
        <p:nvPicPr>
          <p:cNvPr id="23" name="Picture 22">
            <a:extLst>
              <a:ext uri="{FF2B5EF4-FFF2-40B4-BE49-F238E27FC236}">
                <a16:creationId xmlns:a16="http://schemas.microsoft.com/office/drawing/2014/main" xmlns="" id="{2D4AB0BE-1AEF-456E-A3C2-C08E9BFAED4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497038" y="5185065"/>
            <a:ext cx="2458398" cy="1684003"/>
          </a:xfrm>
          <a:prstGeom prst="rect">
            <a:avLst/>
          </a:prstGeom>
        </p:spPr>
      </p:pic>
      <p:sp>
        <p:nvSpPr>
          <p:cNvPr id="25" name="TextBox 24">
            <a:extLst>
              <a:ext uri="{FF2B5EF4-FFF2-40B4-BE49-F238E27FC236}">
                <a16:creationId xmlns:a16="http://schemas.microsoft.com/office/drawing/2014/main" xmlns="" id="{1BF7E768-5772-481F-B8E2-6E01D10AF9BC}"/>
              </a:ext>
            </a:extLst>
          </p:cNvPr>
          <p:cNvSpPr txBox="1"/>
          <p:nvPr/>
        </p:nvSpPr>
        <p:spPr>
          <a:xfrm>
            <a:off x="6955436" y="5721778"/>
            <a:ext cx="1706563" cy="1200329"/>
          </a:xfrm>
          <a:prstGeom prst="rect">
            <a:avLst/>
          </a:prstGeom>
          <a:noFill/>
        </p:spPr>
        <p:txBody>
          <a:bodyPr wrap="square" rtlCol="0">
            <a:spAutoFit/>
          </a:bodyPr>
          <a:lstStyle/>
          <a:p>
            <a:r>
              <a:rPr lang="en-US" dirty="0"/>
              <a:t>Are not in education, employment or training</a:t>
            </a:r>
            <a:endParaRPr lang="en-GB" dirty="0"/>
          </a:p>
        </p:txBody>
      </p:sp>
    </p:spTree>
    <p:extLst>
      <p:ext uri="{BB962C8B-B14F-4D97-AF65-F5344CB8AC3E}">
        <p14:creationId xmlns:p14="http://schemas.microsoft.com/office/powerpoint/2010/main" val="344002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30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3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30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3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30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3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30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30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3000"/>
                                        <p:tgtEl>
                                          <p:spTgt spid="19"/>
                                        </p:tgtEl>
                                      </p:cBhvr>
                                    </p:animEffect>
                                  </p:childTnLst>
                                </p:cTn>
                              </p:par>
                              <p:par>
                                <p:cTn id="45" presetID="10"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30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3000"/>
                                        <p:tgtEl>
                                          <p:spTgt spid="25"/>
                                        </p:tgtEl>
                                      </p:cBhvr>
                                    </p:animEffect>
                                  </p:childTnLst>
                                </p:cTn>
                              </p:par>
                              <p:par>
                                <p:cTn id="53" presetID="10"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3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P spid="13" grpId="0"/>
      <p:bldP spid="16" grpId="0"/>
      <p:bldP spid="19"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7C8BB-E28F-4F7C-84ED-ECED40BF712F}"/>
              </a:ext>
            </a:extLst>
          </p:cNvPr>
          <p:cNvSpPr>
            <a:spLocks noGrp="1"/>
          </p:cNvSpPr>
          <p:nvPr>
            <p:ph type="title"/>
          </p:nvPr>
        </p:nvSpPr>
        <p:spPr>
          <a:xfrm>
            <a:off x="838199" y="1"/>
            <a:ext cx="13412111" cy="1690688"/>
          </a:xfrm>
          <a:solidFill>
            <a:srgbClr val="FFFF00"/>
          </a:solidFill>
        </p:spPr>
        <p:txBody>
          <a:bodyPr/>
          <a:lstStyle/>
          <a:p>
            <a:pPr algn="ctr"/>
            <a:r>
              <a:rPr lang="en-GB" sz="6600" b="1" dirty="0"/>
              <a:t>HOW TO HELP</a:t>
            </a:r>
            <a:r>
              <a:rPr lang="en-GB" dirty="0"/>
              <a:t>  </a:t>
            </a:r>
            <a:endParaRPr lang="en-GB" sz="8000" b="1" dirty="0"/>
          </a:p>
        </p:txBody>
      </p:sp>
      <p:pic>
        <p:nvPicPr>
          <p:cNvPr id="7" name="Content Placeholder 6">
            <a:extLst>
              <a:ext uri="{FF2B5EF4-FFF2-40B4-BE49-F238E27FC236}">
                <a16:creationId xmlns:a16="http://schemas.microsoft.com/office/drawing/2014/main" xmlns="" id="{8044AD57-99A5-40E3-9BEE-A895E62A103B}"/>
              </a:ext>
            </a:extLst>
          </p:cNvPr>
          <p:cNvPicPr>
            <a:picLocks noGrp="1" noChangeAspect="1"/>
          </p:cNvPicPr>
          <p:nvPr>
            <p:ph sz="half" idx="1"/>
          </p:nvPr>
        </p:nvPicPr>
        <p:blipFill rotWithShape="1">
          <a:blip r:embed="rId2"/>
          <a:stretch/>
        </p:blipFill>
        <p:spPr>
          <a:xfrm>
            <a:off x="142082" y="1"/>
            <a:ext cx="1690688" cy="1690688"/>
          </a:xfrm>
        </p:spPr>
      </p:pic>
      <p:sp>
        <p:nvSpPr>
          <p:cNvPr id="9" name="Content Placeholder 8">
            <a:extLst>
              <a:ext uri="{FF2B5EF4-FFF2-40B4-BE49-F238E27FC236}">
                <a16:creationId xmlns:a16="http://schemas.microsoft.com/office/drawing/2014/main" xmlns="" id="{F559BD79-BCAD-9249-8DEE-137FE175C91C}"/>
              </a:ext>
            </a:extLst>
          </p:cNvPr>
          <p:cNvSpPr>
            <a:spLocks noGrp="1"/>
          </p:cNvSpPr>
          <p:nvPr>
            <p:ph sz="half" idx="2"/>
          </p:nvPr>
        </p:nvSpPr>
        <p:spPr>
          <a:xfrm>
            <a:off x="329784" y="1825625"/>
            <a:ext cx="11392523" cy="1277339"/>
          </a:xfrm>
        </p:spPr>
        <p:txBody>
          <a:bodyPr/>
          <a:lstStyle/>
          <a:p>
            <a:pPr marL="0" indent="0">
              <a:buNone/>
            </a:pPr>
            <a:r>
              <a:rPr lang="en-US" sz="2400" dirty="0"/>
              <a:t>Various charities have produced advice about how to approach the problem of loneliness among children and young people in local communities. Here are some suggestions:</a:t>
            </a:r>
          </a:p>
          <a:p>
            <a:pPr marL="0" indent="0">
              <a:buNone/>
            </a:pPr>
            <a:endParaRPr lang="en-US" dirty="0"/>
          </a:p>
        </p:txBody>
      </p:sp>
      <p:pic>
        <p:nvPicPr>
          <p:cNvPr id="4" name="Picture 3" descr="A picture containing box, drawing, bedroom, refrigerator&#10;&#10;Description automatically generated">
            <a:extLst>
              <a:ext uri="{FF2B5EF4-FFF2-40B4-BE49-F238E27FC236}">
                <a16:creationId xmlns:a16="http://schemas.microsoft.com/office/drawing/2014/main" xmlns="" id="{330D7FEE-A68E-4009-AEB7-3B2440071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79" y="3755037"/>
            <a:ext cx="4354696" cy="3102962"/>
          </a:xfrm>
          <a:prstGeom prst="rect">
            <a:avLst/>
          </a:prstGeom>
        </p:spPr>
      </p:pic>
      <p:sp>
        <p:nvSpPr>
          <p:cNvPr id="5" name="TextBox 4">
            <a:extLst>
              <a:ext uri="{FF2B5EF4-FFF2-40B4-BE49-F238E27FC236}">
                <a16:creationId xmlns:a16="http://schemas.microsoft.com/office/drawing/2014/main" xmlns="" id="{A7503206-E0B6-4E00-B830-EA1D3B7A7907}"/>
              </a:ext>
            </a:extLst>
          </p:cNvPr>
          <p:cNvSpPr txBox="1"/>
          <p:nvPr/>
        </p:nvSpPr>
        <p:spPr>
          <a:xfrm>
            <a:off x="345143" y="3104444"/>
            <a:ext cx="3948574" cy="461665"/>
          </a:xfrm>
          <a:prstGeom prst="rect">
            <a:avLst/>
          </a:prstGeom>
          <a:noFill/>
        </p:spPr>
        <p:txBody>
          <a:bodyPr wrap="square" rtlCol="0">
            <a:spAutoFit/>
          </a:bodyPr>
          <a:lstStyle/>
          <a:p>
            <a:r>
              <a:rPr lang="en-US" sz="2400" dirty="0"/>
              <a:t>1. </a:t>
            </a:r>
            <a:r>
              <a:rPr lang="en-US" dirty="0"/>
              <a:t>Define your local loneliness issue:</a:t>
            </a:r>
            <a:endParaRPr lang="en-GB" dirty="0"/>
          </a:p>
        </p:txBody>
      </p:sp>
      <p:sp>
        <p:nvSpPr>
          <p:cNvPr id="6" name="TextBox 5">
            <a:extLst>
              <a:ext uri="{FF2B5EF4-FFF2-40B4-BE49-F238E27FC236}">
                <a16:creationId xmlns:a16="http://schemas.microsoft.com/office/drawing/2014/main" xmlns="" id="{6CEEEBBC-3D9B-4B1A-925B-5F3E0A1F3456}"/>
              </a:ext>
            </a:extLst>
          </p:cNvPr>
          <p:cNvSpPr txBox="1"/>
          <p:nvPr/>
        </p:nvSpPr>
        <p:spPr>
          <a:xfrm>
            <a:off x="4811843" y="3811012"/>
            <a:ext cx="7238075" cy="2400657"/>
          </a:xfrm>
          <a:prstGeom prst="rect">
            <a:avLst/>
          </a:prstGeom>
          <a:noFill/>
        </p:spPr>
        <p:txBody>
          <a:bodyPr wrap="square" rtlCol="0">
            <a:spAutoFit/>
          </a:bodyPr>
          <a:lstStyle/>
          <a:p>
            <a:r>
              <a:rPr lang="en-US" dirty="0"/>
              <a:t>Try to identify who is at risk in your area. </a:t>
            </a:r>
          </a:p>
          <a:p>
            <a:endParaRPr lang="en-US" sz="2400" dirty="0"/>
          </a:p>
          <a:p>
            <a:r>
              <a:rPr lang="en-US" dirty="0"/>
              <a:t>Make yourself familiar with how your local environment – buildings, streets, parks, amenities, transport infrastructure </a:t>
            </a:r>
            <a:r>
              <a:rPr lang="en-US" dirty="0" err="1"/>
              <a:t>etc</a:t>
            </a:r>
            <a:r>
              <a:rPr lang="en-US" dirty="0"/>
              <a:t> – can help or hinder efforts to enhance social connections. </a:t>
            </a:r>
          </a:p>
          <a:p>
            <a:endParaRPr lang="en-US" dirty="0"/>
          </a:p>
          <a:p>
            <a:pPr marL="285750" indent="-285750">
              <a:buFont typeface="Arial" panose="020B0604020202020204" pitchFamily="34" charset="0"/>
              <a:buChar char="•"/>
            </a:pPr>
            <a:r>
              <a:rPr lang="en-US" dirty="0"/>
              <a:t>Are your local public places safe and welcoming?  </a:t>
            </a:r>
          </a:p>
          <a:p>
            <a:pPr marL="285750" indent="-285750">
              <a:buFont typeface="Arial" panose="020B0604020202020204" pitchFamily="34" charset="0"/>
              <a:buChar char="•"/>
            </a:pPr>
            <a:r>
              <a:rPr lang="en-US" dirty="0"/>
              <a:t>Do your transport links help people get about safely and easily?</a:t>
            </a:r>
            <a:endParaRPr lang="en-GB" dirty="0"/>
          </a:p>
        </p:txBody>
      </p:sp>
    </p:spTree>
    <p:extLst>
      <p:ext uri="{BB962C8B-B14F-4D97-AF65-F5344CB8AC3E}">
        <p14:creationId xmlns:p14="http://schemas.microsoft.com/office/powerpoint/2010/main" val="217778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3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30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3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30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3000"/>
                                        <p:tgtEl>
                                          <p:spTgt spid="6">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3000"/>
                                        <p:tgtEl>
                                          <p:spTgt spid="6">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fade">
                                      <p:cBhvr>
                                        <p:cTn id="31" dur="3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TotalTime>
  <Words>1309</Words>
  <Application>Microsoft Office PowerPoint</Application>
  <PresentationFormat>Widescreen</PresentationFormat>
  <Paragraphs>121</Paragraphs>
  <Slides>19</Slides>
  <Notes>7</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   YOUTH LONELINESS &amp; ISOLATION</vt:lpstr>
      <vt:lpstr>  THE EVIDENCE</vt:lpstr>
      <vt:lpstr>  WHAT IS LONELINESS?</vt:lpstr>
      <vt:lpstr>  ALWAYS A PROBLEM?</vt:lpstr>
      <vt:lpstr>    WIDER IMPACTS</vt:lpstr>
      <vt:lpstr>  WHO IS MOST AT RISK?</vt:lpstr>
      <vt:lpstr>  WHO IS MOST AT RISK?</vt:lpstr>
      <vt:lpstr>  WHO IS MOST AT RISK?</vt:lpstr>
      <vt:lpstr>HOW TO HELP  </vt:lpstr>
      <vt:lpstr>  HOW TO HELP </vt:lpstr>
      <vt:lpstr>  HOW TO HELP </vt:lpstr>
      <vt:lpstr>  HOW TO HELP </vt:lpstr>
      <vt:lpstr>  HOW TO HELP </vt:lpstr>
      <vt:lpstr>  HOW TO HELP</vt:lpstr>
      <vt:lpstr>THE ROLE OF TECHNOLOGY</vt:lpstr>
      <vt:lpstr>THE ROLE OF TECHNOLOGY</vt:lpstr>
      <vt:lpstr>Message to Sweet Pea</vt:lpstr>
      <vt:lpstr>The Loneliness Project</vt:lpstr>
      <vt:lpstr>   FOR MORE INFO…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Tania Mason</dc:creator>
  <cp:lastModifiedBy>Jayne Pascoe</cp:lastModifiedBy>
  <cp:revision>70</cp:revision>
  <dcterms:modified xsi:type="dcterms:W3CDTF">2020-03-19T16:21:17Z</dcterms:modified>
</cp:coreProperties>
</file>