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1"/>
  </p:notesMasterIdLst>
  <p:sldIdLst>
    <p:sldId id="256" r:id="rId5"/>
    <p:sldId id="260" r:id="rId6"/>
    <p:sldId id="262" r:id="rId7"/>
    <p:sldId id="294" r:id="rId8"/>
    <p:sldId id="268" r:id="rId9"/>
    <p:sldId id="270" r:id="rId10"/>
    <p:sldId id="272" r:id="rId11"/>
    <p:sldId id="304" r:id="rId12"/>
    <p:sldId id="301" r:id="rId13"/>
    <p:sldId id="291" r:id="rId14"/>
    <p:sldId id="292" r:id="rId15"/>
    <p:sldId id="302" r:id="rId16"/>
    <p:sldId id="286" r:id="rId17"/>
    <p:sldId id="276" r:id="rId18"/>
    <p:sldId id="300" r:id="rId19"/>
    <p:sldId id="303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2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7224A0-CB9A-4FBB-A19E-DA103EC06312}" type="datetimeFigureOut">
              <a:rPr lang="en-GB" smtClean="0"/>
              <a:t>09/08/2017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265F82-2F24-4476-89CA-1316FD1219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54303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9450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2FCC76-F1CF-4FE9-A296-1CA2D4EC9CB0}" type="slidenum">
              <a:rPr lang="en-US" altLang="en-US">
                <a:solidFill>
                  <a:prstClr val="black"/>
                </a:solidFill>
              </a:rPr>
              <a:pPr/>
              <a:t>9</a:t>
            </a:fld>
            <a:endParaRPr lang="en-US" altLang="en-US">
              <a:solidFill>
                <a:prstClr val="black"/>
              </a:solidFill>
            </a:endParaRPr>
          </a:p>
        </p:txBody>
      </p:sp>
      <p:sp>
        <p:nvSpPr>
          <p:cNvPr id="103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60478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8E6CDD1-8653-4939-A62C-521E5D6C29E7}" type="slidenum">
              <a:rPr lang="en-GB">
                <a:solidFill>
                  <a:prstClr val="black"/>
                </a:solidFill>
              </a:rPr>
              <a:pPr/>
              <a:t>12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endParaRPr lang="en-US" sz="1100"/>
          </a:p>
        </p:txBody>
      </p:sp>
      <p:sp>
        <p:nvSpPr>
          <p:cNvPr id="1741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0" hangingPunct="0"/>
            <a:fld id="{F0B7B5FB-1605-4AAB-800F-6BD054C0EF17}" type="slidenum">
              <a:rPr lang="en-GB" sz="1200">
                <a:solidFill>
                  <a:prstClr val="black"/>
                </a:solidFill>
              </a:rPr>
              <a:pPr algn="r" eaLnBrk="0" hangingPunct="0"/>
              <a:t>12</a:t>
            </a:fld>
            <a:endParaRPr lang="en-GB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45725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7599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D7B3D-7E30-4759-B8DE-FECEE0209005}" type="datetimeFigureOut">
              <a:rPr lang="en-GB" smtClean="0"/>
              <a:t>09/08/2017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5A0DB-A464-4BFE-B8EA-BDE99DE3BB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7378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D7B3D-7E30-4759-B8DE-FECEE0209005}" type="datetimeFigureOut">
              <a:rPr lang="en-GB" smtClean="0"/>
              <a:t>09/08/2017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5A0DB-A464-4BFE-B8EA-BDE99DE3BB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7001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D7B3D-7E30-4759-B8DE-FECEE0209005}" type="datetimeFigureOut">
              <a:rPr lang="en-GB" smtClean="0"/>
              <a:t>09/08/2017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5A0DB-A464-4BFE-B8EA-BDE99DE3BB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2843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D7B3D-7E30-4759-B8DE-FECEE0209005}" type="datetimeFigureOut">
              <a:rPr lang="en-GB" smtClean="0"/>
              <a:t>09/08/2017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5A0DB-A464-4BFE-B8EA-BDE99DE3BB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784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D7B3D-7E30-4759-B8DE-FECEE0209005}" type="datetimeFigureOut">
              <a:rPr lang="en-GB" smtClean="0"/>
              <a:t>09/08/2017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5A0DB-A464-4BFE-B8EA-BDE99DE3BB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316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D7B3D-7E30-4759-B8DE-FECEE0209005}" type="datetimeFigureOut">
              <a:rPr lang="en-GB" smtClean="0"/>
              <a:t>09/08/2017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5A0DB-A464-4BFE-B8EA-BDE99DE3BB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892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D7B3D-7E30-4759-B8DE-FECEE0209005}" type="datetimeFigureOut">
              <a:rPr lang="en-GB" smtClean="0"/>
              <a:t>09/08/2017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5A0DB-A464-4BFE-B8EA-BDE99DE3BB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4960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D7B3D-7E30-4759-B8DE-FECEE0209005}" type="datetimeFigureOut">
              <a:rPr lang="en-GB" smtClean="0"/>
              <a:t>09/08/2017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5A0DB-A464-4BFE-B8EA-BDE99DE3BB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4726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D7B3D-7E30-4759-B8DE-FECEE0209005}" type="datetimeFigureOut">
              <a:rPr lang="en-GB" smtClean="0"/>
              <a:t>09/08/2017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5A0DB-A464-4BFE-B8EA-BDE99DE3BB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0104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D7B3D-7E30-4759-B8DE-FECEE0209005}" type="datetimeFigureOut">
              <a:rPr lang="en-GB" smtClean="0"/>
              <a:t>09/08/2017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5A0DB-A464-4BFE-B8EA-BDE99DE3BB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3258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D7B3D-7E30-4759-B8DE-FECEE0209005}" type="datetimeFigureOut">
              <a:rPr lang="en-GB" smtClean="0"/>
              <a:t>09/08/2017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5A0DB-A464-4BFE-B8EA-BDE99DE3BB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4601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1D7B3D-7E30-4759-B8DE-FECEE0209005}" type="datetimeFigureOut">
              <a:rPr lang="en-GB" smtClean="0"/>
              <a:t>09/08/2017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05A0DB-A464-4BFE-B8EA-BDE99DE3BB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5228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beta.met.police.uk/true-vision-report-hate-crime/" TargetMode="Externa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.uk/imgres?imgurl=http://wwwimage.cbsnews.com/images/2000/08/25/image228073x.jpg&amp;imgrefurl=http://www.cbsnews.com/stories/2001/02/13/national/main271700.shtml&amp;usg=__m3HikY0q-S43ohd20f9Yk4sHojQ=&amp;h=278&amp;w=370&amp;sz=19&amp;hl=en&amp;start=333&amp;tbnid=DoKz5G_zA6zQOM:&amp;tbnh=92&amp;tbnw=122&amp;prev=/images?q%3DDisability%2BHate%2BCrime%26start%3D320%26gbv%3D2%26ndsp%3D20%26hl%3Den%26sa%3DN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Stephen\Pictures\Hate Crime etc\Hate Crime 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2564904"/>
            <a:ext cx="3017912" cy="3528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507626" y="908720"/>
            <a:ext cx="6008590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LET’S </a:t>
            </a:r>
            <a:r>
              <a:rPr lang="en-US" sz="5400" b="1" cap="none" spc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STOP DISABILITY HATE CR</a:t>
            </a:r>
            <a:r>
              <a:rPr lang="en-US" sz="5400" b="1" cap="none" spc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>
                  <a:glow rad="101600">
                    <a:srgbClr val="FF0000">
                      <a:alpha val="60000"/>
                    </a:srgbClr>
                  </a:glow>
                </a:effectLst>
              </a:rPr>
              <a:t>I</a:t>
            </a:r>
            <a:r>
              <a:rPr lang="en-US" sz="5400" b="1" cap="none" spc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ME </a:t>
            </a:r>
          </a:p>
        </p:txBody>
      </p:sp>
      <p:pic>
        <p:nvPicPr>
          <p:cNvPr id="6" name="Picture 5" descr="New Logo full colour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721590"/>
            <a:ext cx="1457325" cy="14573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932062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sz="3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Case Study: Miss J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sz="2500" dirty="0"/>
              <a:t>She has both mental health and mobility problems </a:t>
            </a:r>
          </a:p>
          <a:p>
            <a:pPr eaLnBrk="1" hangingPunct="1">
              <a:lnSpc>
                <a:spcPct val="80000"/>
              </a:lnSpc>
            </a:pPr>
            <a:r>
              <a:rPr lang="en-GB" sz="2500" dirty="0"/>
              <a:t>She’s a single mother to two small children </a:t>
            </a:r>
          </a:p>
          <a:p>
            <a:pPr eaLnBrk="1" hangingPunct="1">
              <a:lnSpc>
                <a:spcPct val="80000"/>
              </a:lnSpc>
            </a:pPr>
            <a:r>
              <a:rPr lang="en-GB" sz="2500" dirty="0"/>
              <a:t>She’s on state benefits. </a:t>
            </a:r>
          </a:p>
          <a:p>
            <a:pPr eaLnBrk="1" hangingPunct="1">
              <a:lnSpc>
                <a:spcPct val="80000"/>
              </a:lnSpc>
            </a:pPr>
            <a:r>
              <a:rPr lang="en-GB" sz="2500" dirty="0"/>
              <a:t>She’s what is termed as vulnerable </a:t>
            </a:r>
          </a:p>
          <a:p>
            <a:pPr eaLnBrk="1" hangingPunct="1">
              <a:lnSpc>
                <a:spcPct val="80000"/>
              </a:lnSpc>
            </a:pPr>
            <a:r>
              <a:rPr lang="en-GB" sz="2500" dirty="0"/>
              <a:t>A gang of boys on the estate have been harassing her over the past few months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GB" sz="2500" i="1" dirty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sz="1700" b="1" i="1" dirty="0"/>
              <a:t>“</a:t>
            </a:r>
            <a:r>
              <a:rPr lang="en-GB" sz="2400" b="1" i="1" dirty="0"/>
              <a:t>The police looked at me because I’m grown woman being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sz="2400" b="1" i="1" dirty="0"/>
              <a:t>  bullied … and say ‘just deal with it’ but I can’t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sz="2400" b="1" i="1" dirty="0"/>
              <a:t>  because when I’m face to face with eight or nine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sz="2400" b="1" i="1" dirty="0"/>
              <a:t>  people all giving me verbal abuse…”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GB" sz="2400" b="1" dirty="0">
              <a:solidFill>
                <a:schemeClr val="tx2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4672999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435280" cy="1143000"/>
          </a:xfrm>
        </p:spPr>
        <p:txBody>
          <a:bodyPr>
            <a:noAutofit/>
          </a:bodyPr>
          <a:lstStyle/>
          <a:p>
            <a:pPr eaLnBrk="1" hangingPunct="1"/>
            <a:r>
              <a:rPr lang="en-GB" sz="3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Miss J’s fears of </a:t>
            </a:r>
            <a:br>
              <a:rPr lang="en-GB" sz="3600" dirty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en-GB" sz="3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reporting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GB" sz="3100" dirty="0">
              <a:solidFill>
                <a:schemeClr val="tx2"/>
              </a:solidFill>
            </a:endParaRPr>
          </a:p>
          <a:p>
            <a:pPr eaLnBrk="1" hangingPunct="1"/>
            <a:r>
              <a:rPr lang="en-GB" sz="3100" dirty="0"/>
              <a:t>Not being believed</a:t>
            </a:r>
          </a:p>
          <a:p>
            <a:pPr eaLnBrk="1" hangingPunct="1"/>
            <a:r>
              <a:rPr lang="en-GB" sz="3100" dirty="0"/>
              <a:t>False allegations from the perpetrators</a:t>
            </a:r>
          </a:p>
          <a:p>
            <a:pPr eaLnBrk="1" hangingPunct="1"/>
            <a:r>
              <a:rPr lang="en-GB" sz="3100" dirty="0"/>
              <a:t>Losing control and fighting back </a:t>
            </a:r>
          </a:p>
          <a:p>
            <a:pPr eaLnBrk="1" hangingPunct="1"/>
            <a:r>
              <a:rPr lang="en-GB" sz="3100" dirty="0"/>
              <a:t>Potentially losing her kids if she does</a:t>
            </a:r>
            <a:endParaRPr lang="en-GB" dirty="0"/>
          </a:p>
          <a:p>
            <a:pPr eaLnBrk="1" hangingPunct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473582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 idx="4294967295"/>
          </p:nvPr>
        </p:nvSpPr>
        <p:spPr/>
        <p:txBody>
          <a:bodyPr>
            <a:noAutofit/>
          </a:bodyPr>
          <a:lstStyle/>
          <a:p>
            <a:r>
              <a:rPr lang="en-GB" sz="3600" dirty="0">
                <a:solidFill>
                  <a:schemeClr val="accent1"/>
                </a:solidFill>
              </a:rPr>
              <a:t>Why stopping Hate Crime </a:t>
            </a:r>
            <a:br>
              <a:rPr lang="en-GB" sz="3600" dirty="0">
                <a:solidFill>
                  <a:schemeClr val="accent1"/>
                </a:solidFill>
              </a:rPr>
            </a:br>
            <a:r>
              <a:rPr lang="en-GB" sz="3600" dirty="0">
                <a:solidFill>
                  <a:schemeClr val="accent1"/>
                </a:solidFill>
              </a:rPr>
              <a:t>is so important</a:t>
            </a:r>
            <a:endParaRPr lang="en-US" sz="3600" dirty="0">
              <a:solidFill>
                <a:srgbClr val="0066FF"/>
              </a:solidFill>
            </a:endParaRPr>
          </a:p>
        </p:txBody>
      </p:sp>
      <p:sp>
        <p:nvSpPr>
          <p:cNvPr id="60419" name="Rectangle 3"/>
          <p:cNvSpPr>
            <a:spLocks noGrp="1"/>
          </p:cNvSpPr>
          <p:nvPr>
            <p:ph type="body" idx="4294967295"/>
          </p:nvPr>
        </p:nvSpPr>
        <p:spPr>
          <a:xfrm>
            <a:off x="457200" y="1268760"/>
            <a:ext cx="8229600" cy="4968552"/>
          </a:xfrm>
        </p:spPr>
        <p:txBody>
          <a:bodyPr>
            <a:normAutofit/>
          </a:bodyPr>
          <a:lstStyle/>
          <a:p>
            <a:pPr lvl="1"/>
            <a:endParaRPr lang="en-GB" dirty="0"/>
          </a:p>
          <a:p>
            <a:pPr lvl="1"/>
            <a:r>
              <a:rPr lang="en-GB" dirty="0"/>
              <a:t>Has a great impact on the victim  </a:t>
            </a:r>
          </a:p>
          <a:p>
            <a:pPr lvl="1"/>
            <a:r>
              <a:rPr lang="en-GB" dirty="0"/>
              <a:t>Affects the wider community</a:t>
            </a:r>
          </a:p>
          <a:p>
            <a:pPr lvl="1"/>
            <a:r>
              <a:rPr lang="en-GB" dirty="0"/>
              <a:t>Has an impact on community cohesion</a:t>
            </a:r>
          </a:p>
          <a:p>
            <a:pPr lvl="1"/>
            <a:r>
              <a:rPr lang="en-GB" dirty="0"/>
              <a:t>Affects confidence in the Police and other agencies</a:t>
            </a:r>
          </a:p>
          <a:p>
            <a:pPr lvl="1"/>
            <a:r>
              <a:rPr lang="en-GB" dirty="0"/>
              <a:t>Prevents escalation in seriousness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800" dirty="0"/>
              <a:t>         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800" dirty="0"/>
              <a:t>The cost to society is massive. </a:t>
            </a:r>
          </a:p>
        </p:txBody>
      </p:sp>
    </p:spTree>
    <p:extLst>
      <p:ext uri="{BB962C8B-B14F-4D97-AF65-F5344CB8AC3E}">
        <p14:creationId xmlns:p14="http://schemas.microsoft.com/office/powerpoint/2010/main" val="26712535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ext Box 1"/>
          <p:cNvSpPr txBox="1">
            <a:spLocks noChangeArrowheads="1"/>
          </p:cNvSpPr>
          <p:nvPr/>
        </p:nvSpPr>
        <p:spPr bwMode="auto">
          <a:xfrm>
            <a:off x="457200" y="32481"/>
            <a:ext cx="8229600" cy="13112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en-US" sz="3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Impact and Effect</a:t>
            </a:r>
            <a:endParaRPr lang="en-GB" sz="3600" b="1" i="1" dirty="0">
              <a:solidFill>
                <a:schemeClr val="tx2">
                  <a:lumMod val="60000"/>
                  <a:lumOff val="40000"/>
                </a:schemeClr>
              </a:solidFill>
              <a:latin typeface="Andalus" pitchFamily="16" charset="0"/>
            </a:endParaRPr>
          </a:p>
        </p:txBody>
      </p:sp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4648200" y="1800225"/>
            <a:ext cx="4038600" cy="44878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41313" indent="-341313">
              <a:lnSpc>
                <a:spcPct val="80000"/>
              </a:lnSpc>
              <a:spcBef>
                <a:spcPts val="1163"/>
              </a:spcBef>
              <a:buSzPct val="45000"/>
              <a:buFont typeface="Wingdings" charset="2"/>
              <a:buChar char="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 dirty="0">
                <a:solidFill>
                  <a:srgbClr val="000000"/>
                </a:solidFill>
              </a:rPr>
              <a:t>Fear</a:t>
            </a:r>
          </a:p>
          <a:p>
            <a:pPr marL="341313" indent="-341313">
              <a:lnSpc>
                <a:spcPct val="80000"/>
              </a:lnSpc>
              <a:spcBef>
                <a:spcPts val="1163"/>
              </a:spcBef>
              <a:buSzPct val="45000"/>
              <a:buFont typeface="Wingdings" charset="2"/>
              <a:buChar char="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 dirty="0">
                <a:solidFill>
                  <a:srgbClr val="000000"/>
                </a:solidFill>
              </a:rPr>
              <a:t>Reluctance to leave home</a:t>
            </a:r>
          </a:p>
          <a:p>
            <a:pPr marL="341313" indent="-341313">
              <a:lnSpc>
                <a:spcPct val="80000"/>
              </a:lnSpc>
              <a:spcBef>
                <a:spcPts val="1163"/>
              </a:spcBef>
              <a:buSzPct val="45000"/>
              <a:buFont typeface="Wingdings" charset="2"/>
              <a:buChar char="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 dirty="0">
                <a:solidFill>
                  <a:srgbClr val="000000"/>
                </a:solidFill>
              </a:rPr>
              <a:t>Homes become fortress</a:t>
            </a:r>
          </a:p>
          <a:p>
            <a:pPr marL="341313" indent="-341313">
              <a:lnSpc>
                <a:spcPct val="80000"/>
              </a:lnSpc>
              <a:spcBef>
                <a:spcPts val="1163"/>
              </a:spcBef>
              <a:buSzPct val="45000"/>
              <a:buFont typeface="Wingdings" charset="2"/>
              <a:buChar char="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 dirty="0">
                <a:solidFill>
                  <a:srgbClr val="000000"/>
                </a:solidFill>
              </a:rPr>
              <a:t>Isolation</a:t>
            </a:r>
          </a:p>
          <a:p>
            <a:pPr marL="341313" indent="-341313">
              <a:lnSpc>
                <a:spcPct val="80000"/>
              </a:lnSpc>
              <a:spcBef>
                <a:spcPts val="1163"/>
              </a:spcBef>
              <a:buSzPct val="45000"/>
              <a:buFont typeface="Wingdings" charset="2"/>
              <a:buChar char="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 dirty="0">
                <a:solidFill>
                  <a:srgbClr val="000000"/>
                </a:solidFill>
              </a:rPr>
              <a:t>Changes in routines</a:t>
            </a:r>
          </a:p>
          <a:p>
            <a:pPr marL="341313" indent="-341313">
              <a:lnSpc>
                <a:spcPct val="80000"/>
              </a:lnSpc>
              <a:spcBef>
                <a:spcPts val="1163"/>
              </a:spcBef>
              <a:buSzPct val="45000"/>
              <a:buFont typeface="Wingdings" charset="2"/>
              <a:buChar char="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 dirty="0">
                <a:solidFill>
                  <a:srgbClr val="000000"/>
                </a:solidFill>
              </a:rPr>
              <a:t>Family breakdown</a:t>
            </a:r>
          </a:p>
          <a:p>
            <a:pPr marL="341313" indent="-341313">
              <a:lnSpc>
                <a:spcPct val="80000"/>
              </a:lnSpc>
              <a:spcBef>
                <a:spcPts val="1163"/>
              </a:spcBef>
              <a:buSzPct val="45000"/>
              <a:buFont typeface="Wingdings" charset="2"/>
              <a:buChar char="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 dirty="0">
                <a:solidFill>
                  <a:srgbClr val="000000"/>
                </a:solidFill>
              </a:rPr>
              <a:t>Acceptance of victimisation</a:t>
            </a:r>
          </a:p>
          <a:p>
            <a:pPr marL="341313" indent="-341313">
              <a:lnSpc>
                <a:spcPct val="80000"/>
              </a:lnSpc>
              <a:spcBef>
                <a:spcPts val="1163"/>
              </a:spcBef>
              <a:buSzPct val="45000"/>
              <a:buFont typeface="Wingdings" charset="2"/>
              <a:buChar char="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 dirty="0">
                <a:solidFill>
                  <a:srgbClr val="000000"/>
                </a:solidFill>
              </a:rPr>
              <a:t>Loss of friends / friends do not visit</a:t>
            </a:r>
          </a:p>
          <a:p>
            <a:pPr marL="341313" indent="-341313">
              <a:lnSpc>
                <a:spcPct val="80000"/>
              </a:lnSpc>
              <a:spcBef>
                <a:spcPts val="1163"/>
              </a:spcBef>
              <a:buSzPct val="45000"/>
              <a:buFont typeface="Wingdings" charset="2"/>
              <a:buChar char="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 dirty="0">
                <a:solidFill>
                  <a:srgbClr val="000000"/>
                </a:solidFill>
              </a:rPr>
              <a:t>Impact on health and wellbeing</a:t>
            </a:r>
          </a:p>
        </p:txBody>
      </p:sp>
      <p:grpSp>
        <p:nvGrpSpPr>
          <p:cNvPr id="11267" name="Group 3"/>
          <p:cNvGrpSpPr>
            <a:grpSpLocks/>
          </p:cNvGrpSpPr>
          <p:nvPr/>
        </p:nvGrpSpPr>
        <p:grpSpPr bwMode="auto">
          <a:xfrm>
            <a:off x="877888" y="1600200"/>
            <a:ext cx="3195637" cy="4524375"/>
            <a:chOff x="553" y="1008"/>
            <a:chExt cx="2013" cy="2850"/>
          </a:xfrm>
        </p:grpSpPr>
        <p:pic>
          <p:nvPicPr>
            <p:cNvPr id="11268" name="Picture 4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53" y="1008"/>
              <a:ext cx="2013" cy="285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pic>
        <p:sp>
          <p:nvSpPr>
            <p:cNvPr id="11269" name="Text Box 5"/>
            <p:cNvSpPr txBox="1">
              <a:spLocks noChangeArrowheads="1"/>
            </p:cNvSpPr>
            <p:nvPr/>
          </p:nvSpPr>
          <p:spPr bwMode="auto">
            <a:xfrm>
              <a:off x="553" y="1008"/>
              <a:ext cx="2013" cy="285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11201199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altLang="en-US" sz="3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Challenges of Disability Hate Crime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7715200" cy="4525963"/>
          </a:xfrm>
        </p:spPr>
        <p:txBody>
          <a:bodyPr/>
          <a:lstStyle/>
          <a:p>
            <a:r>
              <a:rPr lang="en-GB" altLang="en-US" dirty="0"/>
              <a:t>Massive under reporting – including Anti-Social Behaviour incidents</a:t>
            </a:r>
          </a:p>
          <a:p>
            <a:endParaRPr lang="en-GB" altLang="en-US" dirty="0"/>
          </a:p>
          <a:p>
            <a:r>
              <a:rPr lang="en-GB" altLang="en-US" dirty="0"/>
              <a:t>Lack of understanding</a:t>
            </a:r>
          </a:p>
          <a:p>
            <a:endParaRPr lang="en-GB" altLang="en-US" dirty="0"/>
          </a:p>
          <a:p>
            <a:r>
              <a:rPr lang="en-GB" altLang="en-US" dirty="0"/>
              <a:t>Is it ‘vulnerability’ or ‘hate’?</a:t>
            </a:r>
          </a:p>
          <a:p>
            <a:endParaRPr lang="en-GB" altLang="en-US" dirty="0"/>
          </a:p>
          <a:p>
            <a:r>
              <a:rPr lang="en-GB" altLang="en-US" dirty="0"/>
              <a:t>Context of disability hate crime is different from other hate crimes</a:t>
            </a:r>
          </a:p>
          <a:p>
            <a:pPr>
              <a:buFontTx/>
              <a:buNone/>
            </a:pP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4282409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How do you report a Disability Hate Crime or Incident?</a:t>
            </a:r>
            <a:endParaRPr lang="en-US" sz="36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075240" cy="4525963"/>
          </a:xfrm>
        </p:spPr>
        <p:txBody>
          <a:bodyPr/>
          <a:lstStyle/>
          <a:p>
            <a:endParaRPr lang="en-GB" dirty="0"/>
          </a:p>
          <a:p>
            <a:r>
              <a:rPr lang="en-GB" dirty="0"/>
              <a:t>In an emergency call the police on 999</a:t>
            </a:r>
          </a:p>
          <a:p>
            <a:r>
              <a:rPr lang="en-GB" dirty="0"/>
              <a:t>If it is not an emergency call the police on 101</a:t>
            </a:r>
          </a:p>
          <a:p>
            <a:r>
              <a:rPr lang="en-GB" dirty="0"/>
              <a:t>If you wish to report in confidence call Crime</a:t>
            </a:r>
            <a:r>
              <a:rPr lang="en-US" dirty="0"/>
              <a:t>stoppers on 0800 555 111</a:t>
            </a:r>
          </a:p>
          <a:p>
            <a:r>
              <a:rPr lang="en-GB" dirty="0"/>
              <a:t>Use the True Vision ‘Report It’ form </a:t>
            </a:r>
            <a:r>
              <a:rPr lang="en-GB" dirty="0">
                <a:hlinkClick r:id="rId2"/>
              </a:rPr>
              <a:t>https://beta.met.police.uk/true-vision-report-hate-crime/</a:t>
            </a:r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680569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116013" y="4437063"/>
            <a:ext cx="7488237" cy="120173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altLang="en-US" sz="2400" b="1" dirty="0"/>
              <a:t>Stephen Brookes MBE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2400" b="1" dirty="0"/>
              <a:t>Disability Hate Crime Network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2400" dirty="0"/>
              <a:t>E mail – DHCN2007@btinternet.com</a:t>
            </a:r>
          </a:p>
        </p:txBody>
      </p:sp>
      <p:pic>
        <p:nvPicPr>
          <p:cNvPr id="10243" name="Picture 3" descr="?url=http%3A%2F%2Fica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404813"/>
            <a:ext cx="3240087" cy="230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4" name="Picture 4" descr="image228073x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404813"/>
            <a:ext cx="3168650" cy="230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5" name="Line 5"/>
          <p:cNvSpPr>
            <a:spLocks noChangeShapeType="1"/>
          </p:cNvSpPr>
          <p:nvPr/>
        </p:nvSpPr>
        <p:spPr bwMode="auto">
          <a:xfrm flipV="1">
            <a:off x="4859338" y="476250"/>
            <a:ext cx="3025775" cy="2160588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10246" name="Line 6"/>
          <p:cNvSpPr>
            <a:spLocks noChangeShapeType="1"/>
          </p:cNvSpPr>
          <p:nvPr/>
        </p:nvSpPr>
        <p:spPr bwMode="auto">
          <a:xfrm>
            <a:off x="4859338" y="476250"/>
            <a:ext cx="3025775" cy="2160588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1042988" y="3232150"/>
            <a:ext cx="68421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prstClr val="black"/>
              </a:solidFill>
            </a:endParaRPr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1042988" y="3141663"/>
            <a:ext cx="72739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>
              <a:solidFill>
                <a:prstClr val="black"/>
              </a:solidFill>
            </a:endParaRPr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1476375" y="3284538"/>
            <a:ext cx="60483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>
              <a:solidFill>
                <a:prstClr val="black"/>
              </a:solidFill>
            </a:endParaRPr>
          </a:p>
        </p:txBody>
      </p: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827088" y="3213100"/>
            <a:ext cx="7561262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4400" b="1" dirty="0">
                <a:solidFill>
                  <a:srgbClr val="FF3300"/>
                </a:solidFill>
                <a:latin typeface="Lucida Console" pitchFamily="49" charset="0"/>
              </a:rPr>
              <a:t>Report it to stop it!</a:t>
            </a:r>
          </a:p>
        </p:txBody>
      </p:sp>
      <p:sp>
        <p:nvSpPr>
          <p:cNvPr id="10251" name="Footer Placeholder 10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>
                <a:solidFill>
                  <a:prstClr val="black"/>
                </a:solidFill>
              </a:rPr>
              <a:t>DHCN - Stephen Brookes 2017</a:t>
            </a:r>
          </a:p>
        </p:txBody>
      </p:sp>
    </p:spTree>
    <p:extLst>
      <p:ext uri="{BB962C8B-B14F-4D97-AF65-F5344CB8AC3E}">
        <p14:creationId xmlns:p14="http://schemas.microsoft.com/office/powerpoint/2010/main" val="1083317326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altLang="en-US" sz="3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What is Disability Hate Crime? 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685800" y="1428750"/>
            <a:ext cx="7772400" cy="4362450"/>
          </a:xfrm>
        </p:spPr>
        <p:txBody>
          <a:bodyPr>
            <a:normAutofit lnSpcReduction="10000"/>
          </a:bodyPr>
          <a:lstStyle/>
          <a:p>
            <a:pPr eaLnBrk="1" hangingPunct="1">
              <a:buFontTx/>
              <a:buNone/>
            </a:pPr>
            <a:r>
              <a:rPr lang="en-GB" altLang="en-US" dirty="0"/>
              <a:t>	</a:t>
            </a:r>
          </a:p>
          <a:p>
            <a:pPr eaLnBrk="1" hangingPunct="1">
              <a:buFontTx/>
              <a:buNone/>
            </a:pPr>
            <a:r>
              <a:rPr lang="en-GB" altLang="en-US" sz="2800" dirty="0"/>
              <a:t>	“Any criminal offence which is perceived by the victim or any other person to be motivated by hostility or prejudice based on a person’s </a:t>
            </a:r>
            <a:r>
              <a:rPr lang="en-GB" altLang="en-US" sz="2800" b="1" dirty="0"/>
              <a:t>disability </a:t>
            </a:r>
            <a:r>
              <a:rPr lang="en-GB" altLang="en-US" sz="2800" dirty="0"/>
              <a:t>or perceived disability”</a:t>
            </a:r>
          </a:p>
          <a:p>
            <a:pPr eaLnBrk="1" hangingPunct="1">
              <a:buFontTx/>
              <a:buNone/>
            </a:pPr>
            <a:endParaRPr lang="en-GB" altLang="en-US" sz="2800" dirty="0"/>
          </a:p>
          <a:p>
            <a:pPr eaLnBrk="1" hangingPunct="1">
              <a:buFontTx/>
              <a:buNone/>
            </a:pPr>
            <a:r>
              <a:rPr lang="en-GB" altLang="en-US" sz="2800" dirty="0"/>
              <a:t>	</a:t>
            </a:r>
          </a:p>
          <a:p>
            <a:pPr eaLnBrk="1" hangingPunct="1">
              <a:buFontTx/>
              <a:buNone/>
            </a:pPr>
            <a:endParaRPr lang="en-GB" altLang="en-US" sz="2800" dirty="0"/>
          </a:p>
          <a:p>
            <a:pPr eaLnBrk="1" hangingPunct="1">
              <a:buFontTx/>
              <a:buNone/>
            </a:pPr>
            <a:r>
              <a:rPr lang="en-GB" altLang="en-US" sz="2800" dirty="0"/>
              <a:t>	NPCC / CPS definition</a:t>
            </a:r>
          </a:p>
          <a:p>
            <a:pPr eaLnBrk="1" hangingPunct="1">
              <a:buFontTx/>
              <a:buNone/>
            </a:pP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0122772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altLang="en-US" sz="3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Disability Hate Incident (non crime)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685800" y="2060848"/>
            <a:ext cx="7772400" cy="4433887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altLang="en-US" dirty="0"/>
              <a:t>	</a:t>
            </a:r>
            <a:r>
              <a:rPr lang="en-GB" altLang="en-US" sz="2800" dirty="0"/>
              <a:t>“Any non-crime incident which is perceived by the victim or any other person to be motivated by hostility or prejudice based on a person’s </a:t>
            </a:r>
            <a:r>
              <a:rPr lang="en-GB" altLang="en-US" sz="2800" b="1" dirty="0"/>
              <a:t>disability</a:t>
            </a:r>
            <a:r>
              <a:rPr lang="en-GB" altLang="en-US" sz="2800" dirty="0"/>
              <a:t> or perceived disability”</a:t>
            </a:r>
          </a:p>
          <a:p>
            <a:pPr eaLnBrk="1" hangingPunct="1">
              <a:buFontTx/>
              <a:buNone/>
            </a:pPr>
            <a:endParaRPr lang="en-GB" altLang="en-US" sz="2800" dirty="0"/>
          </a:p>
          <a:p>
            <a:pPr eaLnBrk="1" hangingPunct="1">
              <a:buFontTx/>
              <a:buNone/>
            </a:pPr>
            <a:r>
              <a:rPr lang="en-GB" altLang="en-US" sz="2800" dirty="0"/>
              <a:t>	</a:t>
            </a:r>
          </a:p>
          <a:p>
            <a:pPr eaLnBrk="1" hangingPunct="1">
              <a:buFontTx/>
              <a:buNone/>
            </a:pPr>
            <a:r>
              <a:rPr lang="en-GB" altLang="en-US" sz="2800" dirty="0"/>
              <a:t>	NPCC / CPS definition </a:t>
            </a:r>
          </a:p>
        </p:txBody>
      </p:sp>
    </p:spTree>
    <p:extLst>
      <p:ext uri="{BB962C8B-B14F-4D97-AF65-F5344CB8AC3E}">
        <p14:creationId xmlns:p14="http://schemas.microsoft.com/office/powerpoint/2010/main" val="31669335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583865" y="620688"/>
            <a:ext cx="7772400" cy="1287016"/>
          </a:xfrm>
        </p:spPr>
        <p:txBody>
          <a:bodyPr>
            <a:normAutofit/>
          </a:bodyPr>
          <a:lstStyle/>
          <a:p>
            <a:pPr eaLnBrk="1" hangingPunct="1"/>
            <a:r>
              <a:rPr lang="en-GB" altLang="en-US" sz="3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Key elements of Disability Hate Crime and Hate Incidents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685800" y="2066925"/>
            <a:ext cx="7772400" cy="3862388"/>
          </a:xfrm>
        </p:spPr>
        <p:txBody>
          <a:bodyPr/>
          <a:lstStyle/>
          <a:p>
            <a:pPr eaLnBrk="1" hangingPunct="1"/>
            <a:r>
              <a:rPr lang="en-GB" altLang="en-US" dirty="0"/>
              <a:t>Hostility</a:t>
            </a:r>
          </a:p>
          <a:p>
            <a:pPr eaLnBrk="1" hangingPunct="1"/>
            <a:r>
              <a:rPr lang="en-GB" altLang="en-US" dirty="0"/>
              <a:t>Prejudice</a:t>
            </a:r>
          </a:p>
          <a:p>
            <a:pPr eaLnBrk="1" hangingPunct="1"/>
            <a:r>
              <a:rPr lang="en-GB" altLang="en-US" dirty="0"/>
              <a:t>Perceived (not just perception that is a hate incident or crime, perceived disability)</a:t>
            </a:r>
          </a:p>
          <a:p>
            <a:pPr eaLnBrk="1" hangingPunct="1"/>
            <a:r>
              <a:rPr lang="en-GB" altLang="en-US" dirty="0"/>
              <a:t>Disability, but may also be accompanied by racial, religious, sexual orientation or transgender hate</a:t>
            </a:r>
          </a:p>
          <a:p>
            <a:pPr eaLnBrk="1" hangingPunct="1"/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9470860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altLang="en-US" sz="3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Hostility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483410" y="1988840"/>
            <a:ext cx="8229600" cy="4525963"/>
          </a:xfrm>
        </p:spPr>
        <p:txBody>
          <a:bodyPr/>
          <a:lstStyle/>
          <a:p>
            <a:pPr eaLnBrk="1" hangingPunct="1"/>
            <a:r>
              <a:rPr lang="en-GB" altLang="en-US" dirty="0"/>
              <a:t>No definition within legislation for hostility </a:t>
            </a:r>
          </a:p>
          <a:p>
            <a:pPr eaLnBrk="1" hangingPunct="1"/>
            <a:endParaRPr lang="en-GB" altLang="en-US" dirty="0"/>
          </a:p>
          <a:p>
            <a:r>
              <a:rPr lang="en-GB" altLang="en-US" dirty="0"/>
              <a:t>Dictionary definition, e.g. antagonism, unfriendliness, malice, unkindness, spitefulness, hatred</a:t>
            </a:r>
          </a:p>
          <a:p>
            <a:pPr eaLnBrk="1" hangingPunct="1"/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411841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altLang="en-US" sz="3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Prejudice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altLang="en-US" dirty="0"/>
              <a:t>Oxford Dictionary definition: “A pre-conceived opinion that is not based on reason or actual experience”</a:t>
            </a:r>
          </a:p>
          <a:p>
            <a:pPr eaLnBrk="1" hangingPunct="1">
              <a:buFontTx/>
              <a:buNone/>
            </a:pPr>
            <a:endParaRPr lang="en-GB" altLang="en-US" dirty="0"/>
          </a:p>
          <a:p>
            <a:pPr eaLnBrk="1" hangingPunct="1"/>
            <a:r>
              <a:rPr lang="en-GB" altLang="en-US" dirty="0"/>
              <a:t>Includes a dislike, hostility or unjust behaviour deriving from pre-conceived and unfounded opinions</a:t>
            </a:r>
          </a:p>
        </p:txBody>
      </p:sp>
    </p:spTree>
    <p:extLst>
      <p:ext uri="{BB962C8B-B14F-4D97-AF65-F5344CB8AC3E}">
        <p14:creationId xmlns:p14="http://schemas.microsoft.com/office/powerpoint/2010/main" val="14985380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633046" y="214313"/>
            <a:ext cx="77724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GB" altLang="en-US" sz="3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Perceived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652085" y="1556792"/>
            <a:ext cx="7772400" cy="4433888"/>
          </a:xfrm>
        </p:spPr>
        <p:txBody>
          <a:bodyPr>
            <a:normAutofit/>
          </a:bodyPr>
          <a:lstStyle/>
          <a:p>
            <a:pPr eaLnBrk="1" hangingPunct="1"/>
            <a:r>
              <a:rPr lang="en-GB" altLang="en-US" sz="2800" dirty="0"/>
              <a:t>Anyone can perceive that an incident is a hate incident or hate crime.</a:t>
            </a:r>
          </a:p>
          <a:p>
            <a:pPr eaLnBrk="1" hangingPunct="1">
              <a:buFontTx/>
              <a:buNone/>
            </a:pPr>
            <a:endParaRPr lang="en-GB" altLang="en-US" sz="2800" dirty="0"/>
          </a:p>
          <a:p>
            <a:pPr eaLnBrk="1" hangingPunct="1"/>
            <a:r>
              <a:rPr lang="en-GB" altLang="en-US" sz="2800" dirty="0"/>
              <a:t>The apparent lack of evidence of hate motivation is not relevant for recording it as a hate incident or crime.</a:t>
            </a:r>
          </a:p>
          <a:p>
            <a:pPr eaLnBrk="1" hangingPunct="1">
              <a:buFontTx/>
              <a:buNone/>
            </a:pPr>
            <a:endParaRPr lang="en-GB" altLang="en-US" sz="2800" dirty="0"/>
          </a:p>
          <a:p>
            <a:pPr eaLnBrk="1" hangingPunct="1"/>
            <a:r>
              <a:rPr lang="en-GB" altLang="en-US" sz="2800" dirty="0"/>
              <a:t>Can be perceived that a person was disabled (</a:t>
            </a:r>
            <a:r>
              <a:rPr lang="en-GB" altLang="en-US" sz="2800" dirty="0" err="1"/>
              <a:t>etc</a:t>
            </a:r>
            <a:r>
              <a:rPr lang="en-GB" altLang="en-US" sz="2800" dirty="0"/>
              <a:t>), but victim does not have to be.</a:t>
            </a:r>
          </a:p>
        </p:txBody>
      </p:sp>
    </p:spTree>
    <p:extLst>
      <p:ext uri="{BB962C8B-B14F-4D97-AF65-F5344CB8AC3E}">
        <p14:creationId xmlns:p14="http://schemas.microsoft.com/office/powerpoint/2010/main" val="29444614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Mate Crime</a:t>
            </a:r>
          </a:p>
        </p:txBody>
      </p:sp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647700" y="1768475"/>
            <a:ext cx="7092652" cy="4711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41313" indent="-341313">
              <a:spcBef>
                <a:spcPts val="700"/>
              </a:spcBef>
              <a:buSzPct val="45000"/>
              <a:buFont typeface="Wingdings" charset="2"/>
              <a:buChar char="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solidFill>
                  <a:srgbClr val="000000"/>
                </a:solidFill>
              </a:rPr>
              <a:t>The exploitation, abuse or theft from any vulnerable person by those they consider to be their friends.</a:t>
            </a:r>
          </a:p>
          <a:p>
            <a:pPr marL="341313" indent="-341313">
              <a:spcBef>
                <a:spcPts val="700"/>
              </a:spcBef>
              <a:buSzPct val="45000"/>
              <a:buFont typeface="Wingdings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2800" dirty="0">
              <a:solidFill>
                <a:srgbClr val="000000"/>
              </a:solidFill>
            </a:endParaRPr>
          </a:p>
          <a:p>
            <a:pPr marL="341313" indent="-341313">
              <a:spcBef>
                <a:spcPts val="700"/>
              </a:spcBef>
              <a:buSzPct val="45000"/>
              <a:buFont typeface="Wingdings" charset="2"/>
              <a:buChar char="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solidFill>
                  <a:srgbClr val="000000"/>
                </a:solidFill>
              </a:rPr>
              <a:t>Often referred to as 'fake friends'.</a:t>
            </a:r>
          </a:p>
          <a:p>
            <a:pPr marL="341313" indent="-341313">
              <a:spcBef>
                <a:spcPts val="700"/>
              </a:spcBef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2800" dirty="0">
              <a:solidFill>
                <a:srgbClr val="000000"/>
              </a:solidFill>
              <a:latin typeface="Andalus" pitchFamily="16" charset="0"/>
            </a:endParaRPr>
          </a:p>
          <a:p>
            <a:pPr marL="341313" indent="-341313">
              <a:spcBef>
                <a:spcPts val="700"/>
              </a:spcBef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2800" dirty="0">
              <a:solidFill>
                <a:srgbClr val="000000"/>
              </a:solidFill>
              <a:latin typeface="Andalus" pitchFamily="1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623721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altLang="en-US" sz="3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Common factors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altLang="en-US" sz="3000" dirty="0"/>
              <a:t>Previous disability hate incidents or crimes</a:t>
            </a:r>
          </a:p>
          <a:p>
            <a:r>
              <a:rPr lang="en-GB" altLang="en-US" sz="3000" dirty="0"/>
              <a:t>Escalating in severity and frequency</a:t>
            </a:r>
          </a:p>
          <a:p>
            <a:r>
              <a:rPr lang="en-GB" altLang="en-US" sz="3000" dirty="0"/>
              <a:t>‘Fake friends’</a:t>
            </a:r>
          </a:p>
          <a:p>
            <a:r>
              <a:rPr lang="en-GB" altLang="en-US" sz="3000" dirty="0"/>
              <a:t>Multiple perpetrators condoning and encouraging</a:t>
            </a:r>
          </a:p>
          <a:p>
            <a:r>
              <a:rPr lang="en-GB" altLang="en-US" sz="3000" dirty="0"/>
              <a:t>False accusations of being paedophiles or informants</a:t>
            </a:r>
          </a:p>
          <a:p>
            <a:r>
              <a:rPr lang="en-GB" altLang="en-US" sz="3000" dirty="0"/>
              <a:t>Sustained attacks</a:t>
            </a:r>
          </a:p>
          <a:p>
            <a:r>
              <a:rPr lang="en-GB" altLang="en-US" sz="3000" dirty="0"/>
              <a:t>Excessive violence</a:t>
            </a:r>
          </a:p>
          <a:p>
            <a:r>
              <a:rPr lang="en-GB" altLang="en-US" sz="3000" dirty="0"/>
              <a:t>Opportunistic becomes systematic and regular targeting</a:t>
            </a:r>
          </a:p>
          <a:p>
            <a:r>
              <a:rPr lang="en-GB" altLang="en-US" sz="3000" dirty="0"/>
              <a:t>Cruelty, humiliation and degradation</a:t>
            </a:r>
          </a:p>
          <a:p>
            <a:endParaRPr lang="en-GB" altLang="en-US" sz="3000" dirty="0"/>
          </a:p>
          <a:p>
            <a:endParaRPr lang="en-GB" altLang="en-US" dirty="0"/>
          </a:p>
          <a:p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1598462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C0D04547551624B846D21AB5BEFB30D" ma:contentTypeVersion="6" ma:contentTypeDescription="Create a new document." ma:contentTypeScope="" ma:versionID="6d47040080cc1f035bfea7c7c007a54b">
  <xsd:schema xmlns:xsd="http://www.w3.org/2001/XMLSchema" xmlns:xs="http://www.w3.org/2001/XMLSchema" xmlns:p="http://schemas.microsoft.com/office/2006/metadata/properties" xmlns:ns2="e2b4769b-1392-4857-bf80-02d79cea6f97" xmlns:ns3="e5b2ecf0-566a-428b-ad9c-28fac7176d45" targetNamespace="http://schemas.microsoft.com/office/2006/metadata/properties" ma:root="true" ma:fieldsID="951d59713e00f9c97b3eb7109e2a697e" ns2:_="" ns3:_="">
    <xsd:import namespace="e2b4769b-1392-4857-bf80-02d79cea6f97"/>
    <xsd:import namespace="e5b2ecf0-566a-428b-ad9c-28fac7176d4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ingHintHash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2b4769b-1392-4857-bf80-02d79cea6f9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Sharing Hint Hash" ma:internalName="SharingHintHash" ma:readOnly="true">
      <xsd:simpleType>
        <xsd:restriction base="dms:Text"/>
      </xsd:simpleType>
    </xsd:element>
    <xsd:element name="SharedWithDetails" ma:index="1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b2ecf0-566a-428b-ad9c-28fac7176d4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5793329-3C2A-4AA7-B153-7BA49EEF76A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461F85E-D2E8-49DE-84DA-10E85437F37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2b4769b-1392-4857-bf80-02d79cea6f97"/>
    <ds:schemaRef ds:uri="e5b2ecf0-566a-428b-ad9c-28fac7176d4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2207327-F4CD-4867-AEA9-866566EFB3CA}">
  <ds:schemaRefs>
    <ds:schemaRef ds:uri="http://schemas.microsoft.com/office/infopath/2007/PartnerControls"/>
    <ds:schemaRef ds:uri="http://purl.org/dc/terms/"/>
    <ds:schemaRef ds:uri="e2b4769b-1392-4857-bf80-02d79cea6f97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e5b2ecf0-566a-428b-ad9c-28fac7176d45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574</TotalTime>
  <Words>545</Words>
  <Application>Microsoft Office PowerPoint</Application>
  <PresentationFormat>On-screen Show (4:3)</PresentationFormat>
  <Paragraphs>105</Paragraphs>
  <Slides>16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Andalus</vt:lpstr>
      <vt:lpstr>Arial</vt:lpstr>
      <vt:lpstr>Calibri</vt:lpstr>
      <vt:lpstr>Lucida Console</vt:lpstr>
      <vt:lpstr>Wingdings</vt:lpstr>
      <vt:lpstr>Office Theme</vt:lpstr>
      <vt:lpstr>PowerPoint Presentation</vt:lpstr>
      <vt:lpstr>What is Disability Hate Crime? </vt:lpstr>
      <vt:lpstr>Disability Hate Incident (non crime)</vt:lpstr>
      <vt:lpstr>Key elements of Disability Hate Crime and Hate Incidents</vt:lpstr>
      <vt:lpstr>Hostility</vt:lpstr>
      <vt:lpstr>Prejudice</vt:lpstr>
      <vt:lpstr>Perceived</vt:lpstr>
      <vt:lpstr>PowerPoint Presentation</vt:lpstr>
      <vt:lpstr>Common factors</vt:lpstr>
      <vt:lpstr>Case Study: Miss J</vt:lpstr>
      <vt:lpstr>Miss J’s fears of  reporting</vt:lpstr>
      <vt:lpstr>Why stopping Hate Crime  is so important</vt:lpstr>
      <vt:lpstr>PowerPoint Presentation</vt:lpstr>
      <vt:lpstr>Challenges of Disability Hate Crime</vt:lpstr>
      <vt:lpstr>How do you report a Disability Hate Crime or Incident?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Stephen</dc:creator>
  <cp:lastModifiedBy>Lisa Parker</cp:lastModifiedBy>
  <cp:revision>20</cp:revision>
  <dcterms:created xsi:type="dcterms:W3CDTF">2014-11-25T09:05:37Z</dcterms:created>
  <dcterms:modified xsi:type="dcterms:W3CDTF">2017-08-09T13:14:55Z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0x010100FC0D04547551624B846D21AB5BEFB30D</vt:lpwstr>
  </property>
</Properties>
</file>