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87" r:id="rId3"/>
    <p:sldId id="290" r:id="rId4"/>
    <p:sldId id="272" r:id="rId5"/>
    <p:sldId id="271" r:id="rId6"/>
    <p:sldId id="270" r:id="rId7"/>
    <p:sldId id="269" r:id="rId8"/>
    <p:sldId id="268" r:id="rId9"/>
    <p:sldId id="267" r:id="rId10"/>
    <p:sldId id="288" r:id="rId11"/>
    <p:sldId id="266" r:id="rId12"/>
    <p:sldId id="289" r:id="rId13"/>
    <p:sldId id="264" r:id="rId14"/>
    <p:sldId id="263" r:id="rId15"/>
    <p:sldId id="262" r:id="rId16"/>
    <p:sldId id="278" r:id="rId17"/>
    <p:sldId id="277" r:id="rId18"/>
    <p:sldId id="276" r:id="rId19"/>
    <p:sldId id="261" r:id="rId20"/>
    <p:sldId id="273" r:id="rId21"/>
    <p:sldId id="281" r:id="rId22"/>
    <p:sldId id="285"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4"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7EC"/>
    <a:srgbClr val="E622CA"/>
    <a:srgbClr val="D93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A2726-4BD6-4D9F-A5E4-808440E7A37F}" type="datetimeFigureOut">
              <a:rPr lang="en-GB" smtClean="0"/>
              <a:t>24/10/2019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4CD31-ACD3-4ECD-A98D-406576ABD06B}" type="slidenum">
              <a:rPr lang="en-GB" smtClean="0"/>
              <a:t>‹#›</a:t>
            </a:fld>
            <a:endParaRPr lang="en-GB"/>
          </a:p>
        </p:txBody>
      </p:sp>
    </p:spTree>
    <p:extLst>
      <p:ext uri="{BB962C8B-B14F-4D97-AF65-F5344CB8AC3E}">
        <p14:creationId xmlns:p14="http://schemas.microsoft.com/office/powerpoint/2010/main" val="353435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E9D8D-64D1-F04A-AFEE-125CEBD7798B}"/>
              </a:ext>
            </a:extLst>
          </p:cNvPr>
          <p:cNvSpPr>
            <a:spLocks noGrp="1"/>
          </p:cNvSpPr>
          <p:nvPr>
            <p:ph type="ctrTitle"/>
          </p:nvPr>
        </p:nvSpPr>
        <p:spPr>
          <a:xfrm>
            <a:off x="2123767" y="316118"/>
            <a:ext cx="6971072" cy="1728992"/>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B3A6E65F-F0C2-5F4F-9DB3-A22EAB123D5B}"/>
              </a:ext>
            </a:extLst>
          </p:cNvPr>
          <p:cNvSpPr>
            <a:spLocks noGrp="1"/>
          </p:cNvSpPr>
          <p:nvPr>
            <p:ph type="subTitle" idx="1"/>
          </p:nvPr>
        </p:nvSpPr>
        <p:spPr>
          <a:xfrm>
            <a:off x="609601" y="2304179"/>
            <a:ext cx="11012128" cy="375249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890645F3-E451-F94F-A046-B898FA9B5CCE}"/>
              </a:ext>
            </a:extLst>
          </p:cNvPr>
          <p:cNvSpPr>
            <a:spLocks noGrp="1"/>
          </p:cNvSpPr>
          <p:nvPr>
            <p:ph type="dt" sz="half" idx="10"/>
          </p:nvPr>
        </p:nvSpPr>
        <p:spPr/>
        <p:txBody>
          <a:bodyPr/>
          <a:lstStyle>
            <a:lvl1pPr>
              <a:defRPr/>
            </a:lvl1pPr>
          </a:lstStyle>
          <a:p>
            <a:r>
              <a:rPr lang="en-US" dirty="0"/>
              <a:t>@</a:t>
            </a:r>
            <a:r>
              <a:rPr lang="en-US" dirty="0" err="1"/>
              <a:t>AgainstScams</a:t>
            </a:r>
            <a:endParaRPr lang="en-US" dirty="0"/>
          </a:p>
        </p:txBody>
      </p:sp>
      <p:sp>
        <p:nvSpPr>
          <p:cNvPr id="5" name="Footer Placeholder 4">
            <a:extLst>
              <a:ext uri="{FF2B5EF4-FFF2-40B4-BE49-F238E27FC236}">
                <a16:creationId xmlns:a16="http://schemas.microsoft.com/office/drawing/2014/main" xmlns="" id="{5C2BC3F5-7E72-A644-A539-E736258DFDEB}"/>
              </a:ext>
            </a:extLst>
          </p:cNvPr>
          <p:cNvSpPr>
            <a:spLocks noGrp="1"/>
          </p:cNvSpPr>
          <p:nvPr>
            <p:ph type="ftr" sz="quarter" idx="11"/>
          </p:nvPr>
        </p:nvSpPr>
        <p:spPr/>
        <p:txBody>
          <a:bodyPr/>
          <a:lstStyle/>
          <a:p>
            <a:r>
              <a:rPr lang="en-US" dirty="0"/>
              <a:t>www.ourwatch.org.uk</a:t>
            </a:r>
          </a:p>
        </p:txBody>
      </p:sp>
      <p:sp>
        <p:nvSpPr>
          <p:cNvPr id="6" name="Slide Number Placeholder 5">
            <a:extLst>
              <a:ext uri="{FF2B5EF4-FFF2-40B4-BE49-F238E27FC236}">
                <a16:creationId xmlns:a16="http://schemas.microsoft.com/office/drawing/2014/main" xmlns="" id="{8724DF69-F5C3-5C49-BE1F-5B883709AA42}"/>
              </a:ext>
            </a:extLst>
          </p:cNvPr>
          <p:cNvSpPr>
            <a:spLocks noGrp="1"/>
          </p:cNvSpPr>
          <p:nvPr>
            <p:ph type="sldNum" sz="quarter" idx="12"/>
          </p:nvPr>
        </p:nvSpPr>
        <p:spPr/>
        <p:txBody>
          <a:bodyPr/>
          <a:lstStyle/>
          <a:p>
            <a:r>
              <a:rPr lang="en-US" dirty="0"/>
              <a:t>#</a:t>
            </a:r>
            <a:r>
              <a:rPr lang="en-US" dirty="0" err="1"/>
              <a:t>ScamAware</a:t>
            </a:r>
            <a:endParaRPr lang="en-US" dirty="0"/>
          </a:p>
        </p:txBody>
      </p:sp>
    </p:spTree>
    <p:extLst>
      <p:ext uri="{BB962C8B-B14F-4D97-AF65-F5344CB8AC3E}">
        <p14:creationId xmlns:p14="http://schemas.microsoft.com/office/powerpoint/2010/main" val="297067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138ED-69C8-8A4C-AF49-349D22B736C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A24B812-984C-5641-A6A7-D44D2D279587}"/>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C8580317-3385-B246-BF70-7F2030999DAC}"/>
              </a:ext>
            </a:extLst>
          </p:cNvPr>
          <p:cNvSpPr>
            <a:spLocks noGrp="1"/>
          </p:cNvSpPr>
          <p:nvPr>
            <p:ph type="dt" sz="half" idx="10"/>
          </p:nvPr>
        </p:nvSpPr>
        <p:spPr/>
        <p:txBody>
          <a:bodyPr/>
          <a:lstStyle>
            <a:lvl1pPr>
              <a:defRPr/>
            </a:lvl1pPr>
          </a:lstStyle>
          <a:p>
            <a:r>
              <a:rPr lang="en-US" dirty="0"/>
              <a:t>@</a:t>
            </a:r>
            <a:r>
              <a:rPr lang="en-US" dirty="0" err="1"/>
              <a:t>AgainstScams</a:t>
            </a:r>
            <a:endParaRPr lang="en-US" dirty="0"/>
          </a:p>
        </p:txBody>
      </p:sp>
      <p:sp>
        <p:nvSpPr>
          <p:cNvPr id="5" name="Footer Placeholder 4">
            <a:extLst>
              <a:ext uri="{FF2B5EF4-FFF2-40B4-BE49-F238E27FC236}">
                <a16:creationId xmlns:a16="http://schemas.microsoft.com/office/drawing/2014/main" xmlns="" id="{2070C1D6-252D-1246-A22D-0B1026B9D66A}"/>
              </a:ext>
            </a:extLst>
          </p:cNvPr>
          <p:cNvSpPr>
            <a:spLocks noGrp="1"/>
          </p:cNvSpPr>
          <p:nvPr>
            <p:ph type="ftr" sz="quarter" idx="11"/>
          </p:nvPr>
        </p:nvSpPr>
        <p:spPr/>
        <p:txBody>
          <a:bodyPr/>
          <a:lstStyle/>
          <a:p>
            <a:r>
              <a:rPr lang="en-US" dirty="0"/>
              <a:t>www.ourwatch.org.uk</a:t>
            </a:r>
          </a:p>
        </p:txBody>
      </p:sp>
      <p:sp>
        <p:nvSpPr>
          <p:cNvPr id="6" name="Slide Number Placeholder 5">
            <a:extLst>
              <a:ext uri="{FF2B5EF4-FFF2-40B4-BE49-F238E27FC236}">
                <a16:creationId xmlns:a16="http://schemas.microsoft.com/office/drawing/2014/main" xmlns="" id="{EF0774A1-8503-AB49-B6F0-B6EEEB67556C}"/>
              </a:ext>
            </a:extLst>
          </p:cNvPr>
          <p:cNvSpPr>
            <a:spLocks noGrp="1"/>
          </p:cNvSpPr>
          <p:nvPr>
            <p:ph type="sldNum" sz="quarter" idx="12"/>
          </p:nvPr>
        </p:nvSpPr>
        <p:spPr/>
        <p:txBody>
          <a:bodyPr/>
          <a:lstStyle>
            <a:lvl1pPr>
              <a:defRPr/>
            </a:lvl1pPr>
          </a:lstStyle>
          <a:p>
            <a:r>
              <a:rPr lang="en-US" dirty="0"/>
              <a:t>#</a:t>
            </a:r>
            <a:r>
              <a:rPr lang="en-US" dirty="0" err="1"/>
              <a:t>ScamAware</a:t>
            </a:r>
            <a:endParaRPr lang="en-US" dirty="0"/>
          </a:p>
        </p:txBody>
      </p:sp>
    </p:spTree>
    <p:extLst>
      <p:ext uri="{BB962C8B-B14F-4D97-AF65-F5344CB8AC3E}">
        <p14:creationId xmlns:p14="http://schemas.microsoft.com/office/powerpoint/2010/main" val="26448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73EDE6-DD34-DA4A-808F-042AE278BDF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BC7BA7B0-4A79-934F-BE79-71BCE2352CF7}"/>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3EE4BB61-1C03-2149-B8AA-42973A3C4516}"/>
              </a:ext>
            </a:extLst>
          </p:cNvPr>
          <p:cNvSpPr>
            <a:spLocks noGrp="1"/>
          </p:cNvSpPr>
          <p:nvPr>
            <p:ph type="dt" sz="half" idx="10"/>
          </p:nvPr>
        </p:nvSpPr>
        <p:spPr/>
        <p:txBody>
          <a:bodyPr/>
          <a:lstStyle/>
          <a:p>
            <a:fld id="{BED94033-D8B9-8C4F-9A0F-130420BC32D1}" type="datetimeFigureOut">
              <a:rPr lang="en-US" smtClean="0"/>
              <a:t>10/24/2019</a:t>
            </a:fld>
            <a:endParaRPr lang="en-US"/>
          </a:p>
        </p:txBody>
      </p:sp>
      <p:sp>
        <p:nvSpPr>
          <p:cNvPr id="5" name="Footer Placeholder 4">
            <a:extLst>
              <a:ext uri="{FF2B5EF4-FFF2-40B4-BE49-F238E27FC236}">
                <a16:creationId xmlns:a16="http://schemas.microsoft.com/office/drawing/2014/main" xmlns="" id="{2F8AA5A5-7D11-BF4F-9FA1-3335AF324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AA4588-9041-9D44-972D-680C800BF375}"/>
              </a:ext>
            </a:extLst>
          </p:cNvPr>
          <p:cNvSpPr>
            <a:spLocks noGrp="1"/>
          </p:cNvSpPr>
          <p:nvPr>
            <p:ph type="sldNum" sz="quarter" idx="12"/>
          </p:nvPr>
        </p:nvSpPr>
        <p:spPr/>
        <p:txBody>
          <a:bodyPr/>
          <a:lstStyle/>
          <a:p>
            <a:fld id="{6B3A255C-361B-404C-8059-AB3EA54921F3}" type="slidenum">
              <a:rPr lang="en-US" smtClean="0"/>
              <a:t>‹#›</a:t>
            </a:fld>
            <a:endParaRPr lang="en-US"/>
          </a:p>
        </p:txBody>
      </p:sp>
    </p:spTree>
    <p:extLst>
      <p:ext uri="{BB962C8B-B14F-4D97-AF65-F5344CB8AC3E}">
        <p14:creationId xmlns:p14="http://schemas.microsoft.com/office/powerpoint/2010/main" val="72744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Title 15"/>
          <p:cNvSpPr txBox="1">
            <a:spLocks/>
          </p:cNvSpPr>
          <p:nvPr userDrawn="1"/>
        </p:nvSpPr>
        <p:spPr>
          <a:xfrm>
            <a:off x="2209800" y="299654"/>
            <a:ext cx="6794090" cy="1325563"/>
          </a:xfrm>
          <a:prstGeom prst="rect">
            <a:avLst/>
          </a:prstGeom>
          <a:solidFill>
            <a:srgbClr val="FFFF00"/>
          </a:solidFill>
          <a:ln w="1905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8" name="Date Placeholder 12"/>
          <p:cNvSpPr txBox="1">
            <a:spLocks/>
          </p:cNvSpPr>
          <p:nvPr userDrawn="1"/>
        </p:nvSpPr>
        <p:spPr>
          <a:xfrm>
            <a:off x="838200" y="621116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2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solidFill>
                  <a:schemeClr val="tx1">
                    <a:lumMod val="50000"/>
                    <a:lumOff val="50000"/>
                  </a:schemeClr>
                </a:solidFill>
              </a:rPr>
              <a:t>@</a:t>
            </a:r>
            <a:r>
              <a:rPr lang="en-US" sz="2400" i="1" dirty="0" err="1">
                <a:solidFill>
                  <a:schemeClr val="tx1">
                    <a:lumMod val="50000"/>
                    <a:lumOff val="50000"/>
                  </a:schemeClr>
                </a:solidFill>
              </a:rPr>
              <a:t>N_Watch</a:t>
            </a:r>
            <a:endParaRPr lang="en-US" sz="2400" i="1" dirty="0">
              <a:solidFill>
                <a:schemeClr val="tx1">
                  <a:lumMod val="50000"/>
                  <a:lumOff val="50000"/>
                </a:schemeClr>
              </a:solidFill>
            </a:endParaRPr>
          </a:p>
        </p:txBody>
      </p:sp>
      <p:sp>
        <p:nvSpPr>
          <p:cNvPr id="19" name="Footer Placeholder 13"/>
          <p:cNvSpPr txBox="1">
            <a:spLocks/>
          </p:cNvSpPr>
          <p:nvPr userDrawn="1"/>
        </p:nvSpPr>
        <p:spPr>
          <a:xfrm>
            <a:off x="3695219" y="621116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2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solidFill>
                  <a:schemeClr val="tx1">
                    <a:lumMod val="50000"/>
                    <a:lumOff val="50000"/>
                  </a:schemeClr>
                </a:solidFill>
              </a:rPr>
              <a:t>www.ourwatch.org.uk</a:t>
            </a:r>
          </a:p>
        </p:txBody>
      </p:sp>
      <p:sp>
        <p:nvSpPr>
          <p:cNvPr id="20" name="Slide Number Placeholder 14"/>
          <p:cNvSpPr txBox="1">
            <a:spLocks/>
          </p:cNvSpPr>
          <p:nvPr userDrawn="1"/>
        </p:nvSpPr>
        <p:spPr>
          <a:xfrm>
            <a:off x="8273845" y="62111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solidFill>
                  <a:schemeClr val="tx1">
                    <a:lumMod val="50000"/>
                    <a:lumOff val="50000"/>
                  </a:schemeClr>
                </a:solidFill>
              </a:rPr>
              <a:t>@</a:t>
            </a:r>
            <a:r>
              <a:rPr lang="en-US" sz="2400" i="1" dirty="0" err="1">
                <a:solidFill>
                  <a:schemeClr val="tx1">
                    <a:lumMod val="50000"/>
                    <a:lumOff val="50000"/>
                  </a:schemeClr>
                </a:solidFill>
              </a:rPr>
              <a:t>AgainstScams</a:t>
            </a:r>
            <a:endParaRPr lang="en-US" sz="2400" i="1" dirty="0">
              <a:solidFill>
                <a:schemeClr val="tx1">
                  <a:lumMod val="50000"/>
                  <a:lumOff val="50000"/>
                </a:schemeClr>
              </a:solidFill>
            </a:endParaRPr>
          </a:p>
        </p:txBody>
      </p:sp>
    </p:spTree>
    <p:extLst>
      <p:ext uri="{BB962C8B-B14F-4D97-AF65-F5344CB8AC3E}">
        <p14:creationId xmlns:p14="http://schemas.microsoft.com/office/powerpoint/2010/main" val="114489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3582B-A747-EE4F-B894-83525057A6D3}"/>
              </a:ext>
            </a:extLst>
          </p:cNvPr>
          <p:cNvSpPr>
            <a:spLocks noGrp="1"/>
          </p:cNvSpPr>
          <p:nvPr>
            <p:ph type="title"/>
          </p:nvPr>
        </p:nvSpPr>
        <p:spPr>
          <a:xfrm>
            <a:off x="831850" y="1709738"/>
            <a:ext cx="10515600" cy="135792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4031D56-4350-5640-A890-CC54AE2883A3}"/>
              </a:ext>
            </a:extLst>
          </p:cNvPr>
          <p:cNvSpPr>
            <a:spLocks noGrp="1"/>
          </p:cNvSpPr>
          <p:nvPr>
            <p:ph type="body" idx="1"/>
          </p:nvPr>
        </p:nvSpPr>
        <p:spPr>
          <a:xfrm>
            <a:off x="910508" y="3350599"/>
            <a:ext cx="10515600" cy="258808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16639F0F-F290-4C4B-B8A8-8B7803F0607D}"/>
              </a:ext>
            </a:extLst>
          </p:cNvPr>
          <p:cNvSpPr>
            <a:spLocks noGrp="1"/>
          </p:cNvSpPr>
          <p:nvPr>
            <p:ph type="dt" sz="half" idx="10"/>
          </p:nvPr>
        </p:nvSpPr>
        <p:spPr/>
        <p:txBody>
          <a:bodyPr/>
          <a:lstStyle>
            <a:lvl1pPr>
              <a:defRPr/>
            </a:lvl1pPr>
          </a:lstStyle>
          <a:p>
            <a:r>
              <a:rPr lang="en-US" dirty="0"/>
              <a:t>@</a:t>
            </a:r>
            <a:r>
              <a:rPr lang="en-US" dirty="0" err="1"/>
              <a:t>AgainstScams</a:t>
            </a:r>
            <a:endParaRPr lang="en-US" dirty="0"/>
          </a:p>
        </p:txBody>
      </p:sp>
      <p:sp>
        <p:nvSpPr>
          <p:cNvPr id="5" name="Footer Placeholder 4">
            <a:extLst>
              <a:ext uri="{FF2B5EF4-FFF2-40B4-BE49-F238E27FC236}">
                <a16:creationId xmlns:a16="http://schemas.microsoft.com/office/drawing/2014/main" xmlns="" id="{E6598A87-D02A-C144-BEA3-4534054543EB}"/>
              </a:ext>
            </a:extLst>
          </p:cNvPr>
          <p:cNvSpPr>
            <a:spLocks noGrp="1"/>
          </p:cNvSpPr>
          <p:nvPr>
            <p:ph type="ftr" sz="quarter" idx="11"/>
          </p:nvPr>
        </p:nvSpPr>
        <p:spPr/>
        <p:txBody>
          <a:bodyPr/>
          <a:lstStyle/>
          <a:p>
            <a:r>
              <a:rPr lang="en-US" dirty="0"/>
              <a:t>www.ourwatch.org.uk</a:t>
            </a:r>
          </a:p>
        </p:txBody>
      </p:sp>
      <p:sp>
        <p:nvSpPr>
          <p:cNvPr id="6" name="Slide Number Placeholder 5">
            <a:extLst>
              <a:ext uri="{FF2B5EF4-FFF2-40B4-BE49-F238E27FC236}">
                <a16:creationId xmlns:a16="http://schemas.microsoft.com/office/drawing/2014/main" xmlns="" id="{55AA7EED-3383-D040-8DE6-85ED95C5A7C1}"/>
              </a:ext>
            </a:extLst>
          </p:cNvPr>
          <p:cNvSpPr>
            <a:spLocks noGrp="1"/>
          </p:cNvSpPr>
          <p:nvPr>
            <p:ph type="sldNum" sz="quarter" idx="12"/>
          </p:nvPr>
        </p:nvSpPr>
        <p:spPr/>
        <p:txBody>
          <a:bodyPr/>
          <a:lstStyle>
            <a:lvl1pPr>
              <a:defRPr/>
            </a:lvl1pPr>
          </a:lstStyle>
          <a:p>
            <a:r>
              <a:rPr lang="en-US" dirty="0"/>
              <a:t>#</a:t>
            </a:r>
            <a:r>
              <a:rPr lang="en-US" dirty="0" err="1"/>
              <a:t>ScamAware</a:t>
            </a:r>
            <a:endParaRPr lang="en-US" dirty="0"/>
          </a:p>
        </p:txBody>
      </p:sp>
    </p:spTree>
    <p:extLst>
      <p:ext uri="{BB962C8B-B14F-4D97-AF65-F5344CB8AC3E}">
        <p14:creationId xmlns:p14="http://schemas.microsoft.com/office/powerpoint/2010/main" val="130403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A923F-4CD0-4F47-9016-451444E22B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2BD8D18-4909-1B4C-88B4-77961C172121}"/>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xmlns="" id="{DAC130DB-C812-044F-8815-5144192DCEA4}"/>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17A85B50-D5BF-444D-8CCD-744A01B0ED04}"/>
              </a:ext>
            </a:extLst>
          </p:cNvPr>
          <p:cNvSpPr>
            <a:spLocks noGrp="1"/>
          </p:cNvSpPr>
          <p:nvPr>
            <p:ph type="dt" sz="half" idx="10"/>
          </p:nvPr>
        </p:nvSpPr>
        <p:spPr/>
        <p:txBody>
          <a:bodyPr/>
          <a:lstStyle>
            <a:lvl1pPr>
              <a:defRPr/>
            </a:lvl1pPr>
          </a:lstStyle>
          <a:p>
            <a:r>
              <a:rPr lang="en-US" dirty="0"/>
              <a:t>@</a:t>
            </a:r>
            <a:r>
              <a:rPr lang="en-US" dirty="0" err="1"/>
              <a:t>AgainstScams</a:t>
            </a:r>
            <a:endParaRPr lang="en-US" dirty="0"/>
          </a:p>
        </p:txBody>
      </p:sp>
      <p:sp>
        <p:nvSpPr>
          <p:cNvPr id="6" name="Footer Placeholder 5">
            <a:extLst>
              <a:ext uri="{FF2B5EF4-FFF2-40B4-BE49-F238E27FC236}">
                <a16:creationId xmlns:a16="http://schemas.microsoft.com/office/drawing/2014/main" xmlns="" id="{CC327008-8F34-C042-85C3-E143041AA945}"/>
              </a:ext>
            </a:extLst>
          </p:cNvPr>
          <p:cNvSpPr>
            <a:spLocks noGrp="1"/>
          </p:cNvSpPr>
          <p:nvPr>
            <p:ph type="ftr" sz="quarter" idx="11"/>
          </p:nvPr>
        </p:nvSpPr>
        <p:spPr/>
        <p:txBody>
          <a:bodyPr/>
          <a:lstStyle/>
          <a:p>
            <a:r>
              <a:rPr lang="en-US" dirty="0"/>
              <a:t>www.ourwatch.org.uk</a:t>
            </a:r>
          </a:p>
        </p:txBody>
      </p:sp>
      <p:sp>
        <p:nvSpPr>
          <p:cNvPr id="7" name="Slide Number Placeholder 6">
            <a:extLst>
              <a:ext uri="{FF2B5EF4-FFF2-40B4-BE49-F238E27FC236}">
                <a16:creationId xmlns:a16="http://schemas.microsoft.com/office/drawing/2014/main" xmlns="" id="{D751D41A-8099-4242-9F49-6BFF13EB2DA8}"/>
              </a:ext>
            </a:extLst>
          </p:cNvPr>
          <p:cNvSpPr>
            <a:spLocks noGrp="1"/>
          </p:cNvSpPr>
          <p:nvPr>
            <p:ph type="sldNum" sz="quarter" idx="12"/>
          </p:nvPr>
        </p:nvSpPr>
        <p:spPr/>
        <p:txBody>
          <a:bodyPr/>
          <a:lstStyle>
            <a:lvl1pPr>
              <a:defRPr/>
            </a:lvl1pPr>
          </a:lstStyle>
          <a:p>
            <a:r>
              <a:rPr lang="en-US" dirty="0"/>
              <a:t>#</a:t>
            </a:r>
            <a:r>
              <a:rPr lang="en-US" dirty="0" err="1"/>
              <a:t>ScamAware</a:t>
            </a:r>
            <a:endParaRPr lang="en-US" dirty="0"/>
          </a:p>
        </p:txBody>
      </p:sp>
    </p:spTree>
    <p:extLst>
      <p:ext uri="{BB962C8B-B14F-4D97-AF65-F5344CB8AC3E}">
        <p14:creationId xmlns:p14="http://schemas.microsoft.com/office/powerpoint/2010/main" val="78081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A1D55-FAD6-024A-955F-3220441D7615}"/>
              </a:ext>
            </a:extLst>
          </p:cNvPr>
          <p:cNvSpPr>
            <a:spLocks noGrp="1"/>
          </p:cNvSpPr>
          <p:nvPr>
            <p:ph type="title"/>
          </p:nvPr>
        </p:nvSpPr>
        <p:spPr>
          <a:xfrm>
            <a:off x="2153265" y="365125"/>
            <a:ext cx="697107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0B788BBA-5BE8-0943-8645-6D90A1095CC7}"/>
              </a:ext>
            </a:extLst>
          </p:cNvPr>
          <p:cNvSpPr>
            <a:spLocks noGrp="1"/>
          </p:cNvSpPr>
          <p:nvPr>
            <p:ph type="body" idx="1"/>
          </p:nvPr>
        </p:nvSpPr>
        <p:spPr>
          <a:xfrm>
            <a:off x="838200" y="25050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t>Edit Master text styles
Second level
Third level
Fourth level
Fifth level</a:t>
            </a:r>
            <a:endParaRPr lang="en-US" dirty="0"/>
          </a:p>
        </p:txBody>
      </p:sp>
      <p:sp>
        <p:nvSpPr>
          <p:cNvPr id="4" name="Content Placeholder 3">
            <a:extLst>
              <a:ext uri="{FF2B5EF4-FFF2-40B4-BE49-F238E27FC236}">
                <a16:creationId xmlns:a16="http://schemas.microsoft.com/office/drawing/2014/main" xmlns="" id="{899676DB-E45B-4543-9FA3-E4DFDF0AFB9F}"/>
              </a:ext>
            </a:extLst>
          </p:cNvPr>
          <p:cNvSpPr>
            <a:spLocks noGrp="1"/>
          </p:cNvSpPr>
          <p:nvPr>
            <p:ph sz="half" idx="2"/>
          </p:nvPr>
        </p:nvSpPr>
        <p:spPr>
          <a:xfrm>
            <a:off x="839788" y="3460955"/>
            <a:ext cx="5157787" cy="2728708"/>
          </a:xfrm>
        </p:spPr>
        <p:txBody>
          <a:bodyPr/>
          <a:lstStyle/>
          <a:p>
            <a:r>
              <a:rPr lang="en-GB" dirty="0"/>
              <a:t>Edit Master text styles
Second level
Third level
Fourth level
Fifth level</a:t>
            </a:r>
            <a:endParaRPr lang="en-US" dirty="0"/>
          </a:p>
        </p:txBody>
      </p:sp>
      <p:sp>
        <p:nvSpPr>
          <p:cNvPr id="5" name="Text Placeholder 4">
            <a:extLst>
              <a:ext uri="{FF2B5EF4-FFF2-40B4-BE49-F238E27FC236}">
                <a16:creationId xmlns:a16="http://schemas.microsoft.com/office/drawing/2014/main" xmlns="" id="{14CFC130-9237-664B-8A1C-2A5D7E440851}"/>
              </a:ext>
            </a:extLst>
          </p:cNvPr>
          <p:cNvSpPr>
            <a:spLocks noGrp="1"/>
          </p:cNvSpPr>
          <p:nvPr>
            <p:ph type="body" sz="quarter" idx="3"/>
          </p:nvPr>
        </p:nvSpPr>
        <p:spPr>
          <a:xfrm>
            <a:off x="6172200" y="25225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t>Edit Master text styles
Second level
Third level
Fourth level
Fifth level</a:t>
            </a:r>
            <a:endParaRPr lang="en-US" dirty="0"/>
          </a:p>
        </p:txBody>
      </p:sp>
      <p:sp>
        <p:nvSpPr>
          <p:cNvPr id="6" name="Content Placeholder 5">
            <a:extLst>
              <a:ext uri="{FF2B5EF4-FFF2-40B4-BE49-F238E27FC236}">
                <a16:creationId xmlns:a16="http://schemas.microsoft.com/office/drawing/2014/main" xmlns="" id="{4F54D262-D339-ED48-ACBE-DD7E89FF5F37}"/>
              </a:ext>
            </a:extLst>
          </p:cNvPr>
          <p:cNvSpPr>
            <a:spLocks noGrp="1"/>
          </p:cNvSpPr>
          <p:nvPr>
            <p:ph sz="quarter" idx="4"/>
          </p:nvPr>
        </p:nvSpPr>
        <p:spPr>
          <a:xfrm>
            <a:off x="6172200" y="3460955"/>
            <a:ext cx="5183188" cy="2728708"/>
          </a:xfrm>
        </p:spPr>
        <p:txBody>
          <a:bodyPr/>
          <a:lstStyle/>
          <a:p>
            <a:r>
              <a:rPr lang="en-GB" dirty="0"/>
              <a:t>Edit Master text styles
Second level
Third level
Fourth level
Fifth level</a:t>
            </a:r>
            <a:endParaRPr lang="en-US" dirty="0"/>
          </a:p>
        </p:txBody>
      </p:sp>
      <p:sp>
        <p:nvSpPr>
          <p:cNvPr id="7" name="Date Placeholder 6">
            <a:extLst>
              <a:ext uri="{FF2B5EF4-FFF2-40B4-BE49-F238E27FC236}">
                <a16:creationId xmlns:a16="http://schemas.microsoft.com/office/drawing/2014/main" xmlns="" id="{5D1B0DB3-038F-F04F-8A22-4C1B89061594}"/>
              </a:ext>
            </a:extLst>
          </p:cNvPr>
          <p:cNvSpPr>
            <a:spLocks noGrp="1"/>
          </p:cNvSpPr>
          <p:nvPr>
            <p:ph type="dt" sz="half" idx="10"/>
          </p:nvPr>
        </p:nvSpPr>
        <p:spPr/>
        <p:txBody>
          <a:bodyPr/>
          <a:lstStyle/>
          <a:p>
            <a:r>
              <a:rPr lang="en-US" dirty="0"/>
              <a:t>@</a:t>
            </a:r>
            <a:r>
              <a:rPr lang="en-US" dirty="0" err="1"/>
              <a:t>AgainstScams</a:t>
            </a:r>
            <a:endParaRPr lang="en-US" dirty="0"/>
          </a:p>
        </p:txBody>
      </p:sp>
      <p:sp>
        <p:nvSpPr>
          <p:cNvPr id="8" name="Footer Placeholder 7">
            <a:extLst>
              <a:ext uri="{FF2B5EF4-FFF2-40B4-BE49-F238E27FC236}">
                <a16:creationId xmlns:a16="http://schemas.microsoft.com/office/drawing/2014/main" xmlns="" id="{2BAEF98A-B1E7-114B-B445-27147758912C}"/>
              </a:ext>
            </a:extLst>
          </p:cNvPr>
          <p:cNvSpPr>
            <a:spLocks noGrp="1"/>
          </p:cNvSpPr>
          <p:nvPr>
            <p:ph type="ftr" sz="quarter" idx="11"/>
          </p:nvPr>
        </p:nvSpPr>
        <p:spPr/>
        <p:txBody>
          <a:bodyPr/>
          <a:lstStyle/>
          <a:p>
            <a:r>
              <a:rPr lang="en-US" dirty="0"/>
              <a:t>www.ourwatch.org.uk</a:t>
            </a:r>
          </a:p>
        </p:txBody>
      </p:sp>
      <p:sp>
        <p:nvSpPr>
          <p:cNvPr id="9" name="Slide Number Placeholder 8">
            <a:extLst>
              <a:ext uri="{FF2B5EF4-FFF2-40B4-BE49-F238E27FC236}">
                <a16:creationId xmlns:a16="http://schemas.microsoft.com/office/drawing/2014/main" xmlns="" id="{73181DEA-F31F-E842-8B03-73B304E293C7}"/>
              </a:ext>
            </a:extLst>
          </p:cNvPr>
          <p:cNvSpPr>
            <a:spLocks noGrp="1"/>
          </p:cNvSpPr>
          <p:nvPr>
            <p:ph type="sldNum" sz="quarter" idx="12"/>
          </p:nvPr>
        </p:nvSpPr>
        <p:spPr/>
        <p:txBody>
          <a:bodyPr/>
          <a:lstStyle/>
          <a:p>
            <a:r>
              <a:rPr lang="en-US" dirty="0"/>
              <a:t>#</a:t>
            </a:r>
            <a:r>
              <a:rPr lang="en-US" dirty="0" err="1"/>
              <a:t>ScamAware</a:t>
            </a:r>
            <a:endParaRPr lang="en-US" dirty="0"/>
          </a:p>
        </p:txBody>
      </p:sp>
    </p:spTree>
    <p:extLst>
      <p:ext uri="{BB962C8B-B14F-4D97-AF65-F5344CB8AC3E}">
        <p14:creationId xmlns:p14="http://schemas.microsoft.com/office/powerpoint/2010/main" val="105025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3F6E4-162F-0341-9EEB-CF80F36AFC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9EBF69AA-DE0B-8042-A093-6D0E21819F47}"/>
              </a:ext>
            </a:extLst>
          </p:cNvPr>
          <p:cNvSpPr>
            <a:spLocks noGrp="1"/>
          </p:cNvSpPr>
          <p:nvPr>
            <p:ph type="dt" sz="half" idx="10"/>
          </p:nvPr>
        </p:nvSpPr>
        <p:spPr/>
        <p:txBody>
          <a:bodyPr/>
          <a:lstStyle/>
          <a:p>
            <a:r>
              <a:rPr lang="en-US" dirty="0"/>
              <a:t>@</a:t>
            </a:r>
            <a:r>
              <a:rPr lang="en-US" dirty="0" err="1"/>
              <a:t>AgainstScams</a:t>
            </a:r>
            <a:endParaRPr lang="en-US" dirty="0"/>
          </a:p>
        </p:txBody>
      </p:sp>
      <p:sp>
        <p:nvSpPr>
          <p:cNvPr id="4" name="Footer Placeholder 3">
            <a:extLst>
              <a:ext uri="{FF2B5EF4-FFF2-40B4-BE49-F238E27FC236}">
                <a16:creationId xmlns:a16="http://schemas.microsoft.com/office/drawing/2014/main" xmlns="" id="{5F8D9496-1980-D349-8B18-EDF612548859}"/>
              </a:ext>
            </a:extLst>
          </p:cNvPr>
          <p:cNvSpPr>
            <a:spLocks noGrp="1"/>
          </p:cNvSpPr>
          <p:nvPr>
            <p:ph type="ftr" sz="quarter" idx="11"/>
          </p:nvPr>
        </p:nvSpPr>
        <p:spPr/>
        <p:txBody>
          <a:bodyPr/>
          <a:lstStyle/>
          <a:p>
            <a:r>
              <a:rPr lang="en-US" dirty="0"/>
              <a:t>www.ourwatch.org.uk</a:t>
            </a:r>
          </a:p>
        </p:txBody>
      </p:sp>
      <p:sp>
        <p:nvSpPr>
          <p:cNvPr id="5" name="Slide Number Placeholder 4">
            <a:extLst>
              <a:ext uri="{FF2B5EF4-FFF2-40B4-BE49-F238E27FC236}">
                <a16:creationId xmlns:a16="http://schemas.microsoft.com/office/drawing/2014/main" xmlns="" id="{31B99497-EB2C-2645-B742-07C8EEB32C40}"/>
              </a:ext>
            </a:extLst>
          </p:cNvPr>
          <p:cNvSpPr>
            <a:spLocks noGrp="1"/>
          </p:cNvSpPr>
          <p:nvPr>
            <p:ph type="sldNum" sz="quarter" idx="12"/>
          </p:nvPr>
        </p:nvSpPr>
        <p:spPr/>
        <p:txBody>
          <a:bodyPr/>
          <a:lstStyle>
            <a:lvl1pPr>
              <a:defRPr/>
            </a:lvl1pPr>
          </a:lstStyle>
          <a:p>
            <a:r>
              <a:rPr lang="en-US" dirty="0"/>
              <a:t>#</a:t>
            </a:r>
            <a:r>
              <a:rPr lang="en-US" dirty="0" err="1"/>
              <a:t>ScamAware</a:t>
            </a:r>
            <a:endParaRPr lang="en-US" dirty="0"/>
          </a:p>
        </p:txBody>
      </p:sp>
    </p:spTree>
    <p:extLst>
      <p:ext uri="{BB962C8B-B14F-4D97-AF65-F5344CB8AC3E}">
        <p14:creationId xmlns:p14="http://schemas.microsoft.com/office/powerpoint/2010/main" val="207216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9D4209E-1B2A-1340-871B-90602676C001}"/>
              </a:ext>
            </a:extLst>
          </p:cNvPr>
          <p:cNvSpPr>
            <a:spLocks noGrp="1"/>
          </p:cNvSpPr>
          <p:nvPr>
            <p:ph type="dt" sz="half" idx="10"/>
          </p:nvPr>
        </p:nvSpPr>
        <p:spPr/>
        <p:txBody>
          <a:bodyPr/>
          <a:lstStyle>
            <a:lvl1pPr>
              <a:defRPr/>
            </a:lvl1pPr>
          </a:lstStyle>
          <a:p>
            <a:r>
              <a:rPr lang="en-US" dirty="0"/>
              <a:t>@</a:t>
            </a:r>
            <a:r>
              <a:rPr lang="en-US" dirty="0" err="1"/>
              <a:t>AgainstScams</a:t>
            </a:r>
            <a:endParaRPr lang="en-US" dirty="0"/>
          </a:p>
        </p:txBody>
      </p:sp>
      <p:sp>
        <p:nvSpPr>
          <p:cNvPr id="3" name="Footer Placeholder 2">
            <a:extLst>
              <a:ext uri="{FF2B5EF4-FFF2-40B4-BE49-F238E27FC236}">
                <a16:creationId xmlns:a16="http://schemas.microsoft.com/office/drawing/2014/main" xmlns="" id="{CF289306-25F1-FD47-A13B-7B20A7C130EB}"/>
              </a:ext>
            </a:extLst>
          </p:cNvPr>
          <p:cNvSpPr>
            <a:spLocks noGrp="1"/>
          </p:cNvSpPr>
          <p:nvPr>
            <p:ph type="ftr" sz="quarter" idx="11"/>
          </p:nvPr>
        </p:nvSpPr>
        <p:spPr/>
        <p:txBody>
          <a:bodyPr/>
          <a:lstStyle/>
          <a:p>
            <a:r>
              <a:rPr lang="en-US" dirty="0"/>
              <a:t>www.ourwatch.org.uk</a:t>
            </a:r>
          </a:p>
        </p:txBody>
      </p:sp>
      <p:sp>
        <p:nvSpPr>
          <p:cNvPr id="4" name="Slide Number Placeholder 3">
            <a:extLst>
              <a:ext uri="{FF2B5EF4-FFF2-40B4-BE49-F238E27FC236}">
                <a16:creationId xmlns:a16="http://schemas.microsoft.com/office/drawing/2014/main" xmlns="" id="{2BD4D361-44B8-D345-BAD7-F017B51B718A}"/>
              </a:ext>
            </a:extLst>
          </p:cNvPr>
          <p:cNvSpPr>
            <a:spLocks noGrp="1"/>
          </p:cNvSpPr>
          <p:nvPr>
            <p:ph type="sldNum" sz="quarter" idx="12"/>
          </p:nvPr>
        </p:nvSpPr>
        <p:spPr/>
        <p:txBody>
          <a:bodyPr/>
          <a:lstStyle>
            <a:lvl1pPr>
              <a:defRPr/>
            </a:lvl1pPr>
          </a:lstStyle>
          <a:p>
            <a:r>
              <a:rPr lang="en-US" dirty="0"/>
              <a:t>#</a:t>
            </a:r>
            <a:r>
              <a:rPr lang="en-US" dirty="0" err="1"/>
              <a:t>ScamAware</a:t>
            </a:r>
            <a:endParaRPr lang="en-US" dirty="0"/>
          </a:p>
        </p:txBody>
      </p:sp>
    </p:spTree>
    <p:extLst>
      <p:ext uri="{BB962C8B-B14F-4D97-AF65-F5344CB8AC3E}">
        <p14:creationId xmlns:p14="http://schemas.microsoft.com/office/powerpoint/2010/main" val="366689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B333-FB48-2842-A9EA-5AE3E76187E8}"/>
              </a:ext>
            </a:extLst>
          </p:cNvPr>
          <p:cNvSpPr>
            <a:spLocks noGrp="1"/>
          </p:cNvSpPr>
          <p:nvPr>
            <p:ph type="title"/>
          </p:nvPr>
        </p:nvSpPr>
        <p:spPr>
          <a:xfrm>
            <a:off x="839788" y="1710812"/>
            <a:ext cx="3932237" cy="117004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B4978E4-B2D6-2545-A311-DD8CDD1A52DF}"/>
              </a:ext>
            </a:extLst>
          </p:cNvPr>
          <p:cNvSpPr>
            <a:spLocks noGrp="1"/>
          </p:cNvSpPr>
          <p:nvPr>
            <p:ph idx="1"/>
          </p:nvPr>
        </p:nvSpPr>
        <p:spPr>
          <a:xfrm>
            <a:off x="5183188" y="1710812"/>
            <a:ext cx="6172200" cy="415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xmlns="" id="{E0CD4722-A9ED-A347-B202-096A1C259884}"/>
              </a:ext>
            </a:extLst>
          </p:cNvPr>
          <p:cNvSpPr>
            <a:spLocks noGrp="1"/>
          </p:cNvSpPr>
          <p:nvPr>
            <p:ph type="body" sz="half" idx="2"/>
          </p:nvPr>
        </p:nvSpPr>
        <p:spPr>
          <a:xfrm>
            <a:off x="839788" y="2880852"/>
            <a:ext cx="3932237" cy="29881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F8A11063-4177-834A-82C7-9B76587CFD0B}"/>
              </a:ext>
            </a:extLst>
          </p:cNvPr>
          <p:cNvSpPr>
            <a:spLocks noGrp="1"/>
          </p:cNvSpPr>
          <p:nvPr>
            <p:ph type="dt" sz="half" idx="10"/>
          </p:nvPr>
        </p:nvSpPr>
        <p:spPr/>
        <p:txBody>
          <a:bodyPr/>
          <a:lstStyle/>
          <a:p>
            <a:fld id="{BED94033-D8B9-8C4F-9A0F-130420BC32D1}" type="datetimeFigureOut">
              <a:rPr lang="en-US" smtClean="0"/>
              <a:t>10/24/2019</a:t>
            </a:fld>
            <a:endParaRPr lang="en-US"/>
          </a:p>
        </p:txBody>
      </p:sp>
      <p:sp>
        <p:nvSpPr>
          <p:cNvPr id="6" name="Footer Placeholder 5">
            <a:extLst>
              <a:ext uri="{FF2B5EF4-FFF2-40B4-BE49-F238E27FC236}">
                <a16:creationId xmlns:a16="http://schemas.microsoft.com/office/drawing/2014/main" xmlns="" id="{09F28C15-F67F-8148-88B3-ECCFA4F36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00B37F-AB94-344C-B442-34925E951330}"/>
              </a:ext>
            </a:extLst>
          </p:cNvPr>
          <p:cNvSpPr>
            <a:spLocks noGrp="1"/>
          </p:cNvSpPr>
          <p:nvPr>
            <p:ph type="sldNum" sz="quarter" idx="12"/>
          </p:nvPr>
        </p:nvSpPr>
        <p:spPr/>
        <p:txBody>
          <a:bodyPr/>
          <a:lstStyle/>
          <a:p>
            <a:fld id="{6B3A255C-361B-404C-8059-AB3EA54921F3}" type="slidenum">
              <a:rPr lang="en-US" smtClean="0"/>
              <a:t>‹#›</a:t>
            </a:fld>
            <a:endParaRPr lang="en-US"/>
          </a:p>
        </p:txBody>
      </p:sp>
    </p:spTree>
    <p:extLst>
      <p:ext uri="{BB962C8B-B14F-4D97-AF65-F5344CB8AC3E}">
        <p14:creationId xmlns:p14="http://schemas.microsoft.com/office/powerpoint/2010/main" val="361130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3E28E-03D1-1846-A000-80F3D6F8CDD6}"/>
              </a:ext>
            </a:extLst>
          </p:cNvPr>
          <p:cNvSpPr>
            <a:spLocks noGrp="1"/>
          </p:cNvSpPr>
          <p:nvPr>
            <p:ph type="title"/>
          </p:nvPr>
        </p:nvSpPr>
        <p:spPr>
          <a:xfrm>
            <a:off x="838200" y="1632155"/>
            <a:ext cx="3932237" cy="1179870"/>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xmlns="" id="{4913FB53-8C48-0F45-9A2A-5BFDA1C215DA}"/>
              </a:ext>
            </a:extLst>
          </p:cNvPr>
          <p:cNvSpPr>
            <a:spLocks noGrp="1"/>
          </p:cNvSpPr>
          <p:nvPr>
            <p:ph type="pic" idx="1"/>
          </p:nvPr>
        </p:nvSpPr>
        <p:spPr>
          <a:xfrm>
            <a:off x="5183188" y="1563329"/>
            <a:ext cx="6172200" cy="42977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1604F51-D2E1-A24F-B023-CAC27004F7B6}"/>
              </a:ext>
            </a:extLst>
          </p:cNvPr>
          <p:cNvSpPr>
            <a:spLocks noGrp="1"/>
          </p:cNvSpPr>
          <p:nvPr>
            <p:ph type="body" sz="half" idx="2"/>
          </p:nvPr>
        </p:nvSpPr>
        <p:spPr>
          <a:xfrm>
            <a:off x="838200" y="2880853"/>
            <a:ext cx="3932237" cy="29801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Edit Master text styles
Second level
Third level
Fourth level
Fifth level</a:t>
            </a:r>
            <a:endParaRPr lang="en-US" dirty="0"/>
          </a:p>
        </p:txBody>
      </p:sp>
      <p:sp>
        <p:nvSpPr>
          <p:cNvPr id="5" name="Date Placeholder 4">
            <a:extLst>
              <a:ext uri="{FF2B5EF4-FFF2-40B4-BE49-F238E27FC236}">
                <a16:creationId xmlns:a16="http://schemas.microsoft.com/office/drawing/2014/main" xmlns="" id="{523969AF-134B-7F43-AECC-2078AA887206}"/>
              </a:ext>
            </a:extLst>
          </p:cNvPr>
          <p:cNvSpPr>
            <a:spLocks noGrp="1"/>
          </p:cNvSpPr>
          <p:nvPr>
            <p:ph type="dt" sz="half" idx="10"/>
          </p:nvPr>
        </p:nvSpPr>
        <p:spPr/>
        <p:txBody>
          <a:bodyPr/>
          <a:lstStyle/>
          <a:p>
            <a:fld id="{BED94033-D8B9-8C4F-9A0F-130420BC32D1}" type="datetimeFigureOut">
              <a:rPr lang="en-US" smtClean="0"/>
              <a:t>10/24/2019</a:t>
            </a:fld>
            <a:endParaRPr lang="en-US"/>
          </a:p>
        </p:txBody>
      </p:sp>
      <p:sp>
        <p:nvSpPr>
          <p:cNvPr id="6" name="Footer Placeholder 5">
            <a:extLst>
              <a:ext uri="{FF2B5EF4-FFF2-40B4-BE49-F238E27FC236}">
                <a16:creationId xmlns:a16="http://schemas.microsoft.com/office/drawing/2014/main" xmlns="" id="{11CD4ACC-81CE-9140-BAC1-62A37E1AF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0F1EB7-4B23-E444-905E-95AEE05B174D}"/>
              </a:ext>
            </a:extLst>
          </p:cNvPr>
          <p:cNvSpPr>
            <a:spLocks noGrp="1"/>
          </p:cNvSpPr>
          <p:nvPr>
            <p:ph type="sldNum" sz="quarter" idx="12"/>
          </p:nvPr>
        </p:nvSpPr>
        <p:spPr/>
        <p:txBody>
          <a:bodyPr/>
          <a:lstStyle/>
          <a:p>
            <a:fld id="{6B3A255C-361B-404C-8059-AB3EA54921F3}" type="slidenum">
              <a:rPr lang="en-US" smtClean="0"/>
              <a:t>‹#›</a:t>
            </a:fld>
            <a:endParaRPr lang="en-US"/>
          </a:p>
        </p:txBody>
      </p:sp>
    </p:spTree>
    <p:extLst>
      <p:ext uri="{BB962C8B-B14F-4D97-AF65-F5344CB8AC3E}">
        <p14:creationId xmlns:p14="http://schemas.microsoft.com/office/powerpoint/2010/main" val="326774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CC5577D-41DA-E245-98CE-A52170E83D93}"/>
              </a:ext>
            </a:extLst>
          </p:cNvPr>
          <p:cNvSpPr>
            <a:spLocks noGrp="1"/>
          </p:cNvSpPr>
          <p:nvPr>
            <p:ph type="title"/>
          </p:nvPr>
        </p:nvSpPr>
        <p:spPr>
          <a:xfrm>
            <a:off x="2231923" y="320675"/>
            <a:ext cx="6794090" cy="1325563"/>
          </a:xfrm>
          <a:prstGeom prst="rect">
            <a:avLst/>
          </a:prstGeom>
          <a:solidFill>
            <a:srgbClr val="FFFF00"/>
          </a:solidFill>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42887B53-2622-AA48-9FA6-DB15F0BC35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dirty="0"/>
              <a:t>Edit Master text styles
Second level
Third level
Fourth level
Fifth level</a:t>
            </a:r>
            <a:endParaRPr lang="en-US" dirty="0"/>
          </a:p>
        </p:txBody>
      </p:sp>
      <p:sp>
        <p:nvSpPr>
          <p:cNvPr id="4" name="Date Placeholder 3">
            <a:extLst>
              <a:ext uri="{FF2B5EF4-FFF2-40B4-BE49-F238E27FC236}">
                <a16:creationId xmlns:a16="http://schemas.microsoft.com/office/drawing/2014/main" xmlns="" id="{E4AA292B-4A9B-8847-8E1D-9D7347EE5669}"/>
              </a:ext>
            </a:extLst>
          </p:cNvPr>
          <p:cNvSpPr>
            <a:spLocks noGrp="1"/>
          </p:cNvSpPr>
          <p:nvPr>
            <p:ph type="dt" sz="half" idx="2"/>
          </p:nvPr>
        </p:nvSpPr>
        <p:spPr>
          <a:xfrm>
            <a:off x="838200" y="6211171"/>
            <a:ext cx="2743200" cy="365125"/>
          </a:xfrm>
          <a:prstGeom prst="rect">
            <a:avLst/>
          </a:prstGeom>
        </p:spPr>
        <p:txBody>
          <a:bodyPr vert="horz" lIns="91440" tIns="45720" rIns="91440" bIns="45720" rtlCol="0" anchor="ctr"/>
          <a:lstStyle>
            <a:lvl1pPr algn="l">
              <a:defRPr sz="2400" i="1">
                <a:solidFill>
                  <a:schemeClr val="tx1">
                    <a:lumMod val="50000"/>
                    <a:lumOff val="50000"/>
                  </a:schemeClr>
                </a:solidFill>
              </a:defRPr>
            </a:lvl1pPr>
          </a:lstStyle>
          <a:p>
            <a:r>
              <a:rPr lang="en-US" dirty="0"/>
              <a:t>@</a:t>
            </a:r>
            <a:r>
              <a:rPr lang="en-US" dirty="0" err="1"/>
              <a:t>N_Watch</a:t>
            </a:r>
            <a:endParaRPr lang="en-US" dirty="0"/>
          </a:p>
        </p:txBody>
      </p:sp>
      <p:sp>
        <p:nvSpPr>
          <p:cNvPr id="5" name="Footer Placeholder 4">
            <a:extLst>
              <a:ext uri="{FF2B5EF4-FFF2-40B4-BE49-F238E27FC236}">
                <a16:creationId xmlns:a16="http://schemas.microsoft.com/office/drawing/2014/main" xmlns="" id="{0F9BE400-9F80-D045-A30C-CC1446D91DC7}"/>
              </a:ext>
            </a:extLst>
          </p:cNvPr>
          <p:cNvSpPr>
            <a:spLocks noGrp="1"/>
          </p:cNvSpPr>
          <p:nvPr>
            <p:ph type="ftr" sz="quarter" idx="3"/>
          </p:nvPr>
        </p:nvSpPr>
        <p:spPr>
          <a:xfrm>
            <a:off x="4038600" y="6211171"/>
            <a:ext cx="4114800" cy="365125"/>
          </a:xfrm>
          <a:prstGeom prst="rect">
            <a:avLst/>
          </a:prstGeom>
        </p:spPr>
        <p:txBody>
          <a:bodyPr vert="horz" lIns="91440" tIns="45720" rIns="91440" bIns="45720" rtlCol="0" anchor="ctr"/>
          <a:lstStyle>
            <a:lvl1pPr algn="ctr">
              <a:defRPr sz="2400" i="1">
                <a:solidFill>
                  <a:schemeClr val="tx1">
                    <a:lumMod val="50000"/>
                    <a:lumOff val="50000"/>
                  </a:schemeClr>
                </a:solidFill>
              </a:defRPr>
            </a:lvl1pPr>
          </a:lstStyle>
          <a:p>
            <a:r>
              <a:rPr lang="en-US" dirty="0"/>
              <a:t>www.ourwatch.org.uk</a:t>
            </a:r>
          </a:p>
        </p:txBody>
      </p:sp>
      <p:sp>
        <p:nvSpPr>
          <p:cNvPr id="6" name="Slide Number Placeholder 5">
            <a:extLst>
              <a:ext uri="{FF2B5EF4-FFF2-40B4-BE49-F238E27FC236}">
                <a16:creationId xmlns:a16="http://schemas.microsoft.com/office/drawing/2014/main" xmlns="" id="{44C50DD6-CB95-9C4A-A935-23A5EE615573}"/>
              </a:ext>
            </a:extLst>
          </p:cNvPr>
          <p:cNvSpPr>
            <a:spLocks noGrp="1"/>
          </p:cNvSpPr>
          <p:nvPr>
            <p:ph type="sldNum" sz="quarter" idx="4"/>
          </p:nvPr>
        </p:nvSpPr>
        <p:spPr>
          <a:xfrm>
            <a:off x="8610600" y="6211170"/>
            <a:ext cx="2743200" cy="365125"/>
          </a:xfrm>
          <a:prstGeom prst="rect">
            <a:avLst/>
          </a:prstGeom>
        </p:spPr>
        <p:txBody>
          <a:bodyPr vert="horz" lIns="91440" tIns="45720" rIns="91440" bIns="45720" rtlCol="0" anchor="ctr"/>
          <a:lstStyle>
            <a:lvl1pPr algn="r">
              <a:defRPr sz="2400" i="1">
                <a:solidFill>
                  <a:schemeClr val="tx1">
                    <a:lumMod val="50000"/>
                    <a:lumOff val="50000"/>
                  </a:schemeClr>
                </a:solidFill>
              </a:defRPr>
            </a:lvl1pPr>
          </a:lstStyle>
          <a:p>
            <a:r>
              <a:rPr lang="en-US" dirty="0"/>
              <a:t>@</a:t>
            </a:r>
            <a:r>
              <a:rPr lang="en-US" dirty="0" err="1"/>
              <a:t>AgainstScams</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200" y="432587"/>
            <a:ext cx="1190637" cy="1190637"/>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53832" y="462354"/>
            <a:ext cx="1963330" cy="1042203"/>
          </a:xfrm>
          <a:prstGeom prst="rect">
            <a:avLst/>
          </a:prstGeom>
        </p:spPr>
      </p:pic>
    </p:spTree>
    <p:extLst>
      <p:ext uri="{BB962C8B-B14F-4D97-AF65-F5344CB8AC3E}">
        <p14:creationId xmlns:p14="http://schemas.microsoft.com/office/powerpoint/2010/main" val="251288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hinkjessica.com/" TargetMode="External"/><Relationship Id="rId2" Type="http://schemas.openxmlformats.org/officeDocument/2006/relationships/hyperlink" Target="http://www.friendsagainstscams.org.uk/" TargetMode="External"/><Relationship Id="rId1" Type="http://schemas.openxmlformats.org/officeDocument/2006/relationships/slideLayout" Target="../slideLayouts/slideLayout2.xml"/><Relationship Id="rId6" Type="http://schemas.openxmlformats.org/officeDocument/2006/relationships/hyperlink" Target="http://www.fca.org.uk/" TargetMode="External"/><Relationship Id="rId5" Type="http://schemas.openxmlformats.org/officeDocument/2006/relationships/hyperlink" Target="http://www.actionfraud.police.uk/" TargetMode="External"/><Relationship Id="rId4" Type="http://schemas.openxmlformats.org/officeDocument/2006/relationships/hyperlink" Target="http://www.citizensadvice.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TQVhm8Wn8O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6548" y="299545"/>
            <a:ext cx="6769798" cy="1261242"/>
          </a:xfrm>
          <a:noFill/>
        </p:spPr>
        <p:txBody>
          <a:bodyPr>
            <a:normAutofit/>
          </a:bodyPr>
          <a:lstStyle/>
          <a:p>
            <a:pPr algn="ctr"/>
            <a:r>
              <a:rPr lang="en-GB" b="1" dirty="0">
                <a:latin typeface="Alleyn Regular" panose="02000000000000000000" pitchFamily="50" charset="0"/>
              </a:rPr>
              <a:t>Scams and Older People</a:t>
            </a:r>
          </a:p>
        </p:txBody>
      </p:sp>
      <p:pic>
        <p:nvPicPr>
          <p:cNvPr id="4" name="Content Placeholder 3" descr="A person standing next to a person&#10;&#10;Description generated with high confidence">
            <a:extLst>
              <a:ext uri="{FF2B5EF4-FFF2-40B4-BE49-F238E27FC236}">
                <a16:creationId xmlns:a16="http://schemas.microsoft.com/office/drawing/2014/main" xmlns="" id="{0C4E15D9-DF71-486C-9E8F-FCF14B6B825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83188" y="2190756"/>
            <a:ext cx="5073812" cy="3537172"/>
          </a:xfrm>
          <a:prstGeom prst="rect">
            <a:avLst/>
          </a:prstGeom>
        </p:spPr>
      </p:pic>
      <p:sp>
        <p:nvSpPr>
          <p:cNvPr id="7" name="Flowchart: Process 6">
            <a:extLst>
              <a:ext uri="{FF2B5EF4-FFF2-40B4-BE49-F238E27FC236}">
                <a16:creationId xmlns:a16="http://schemas.microsoft.com/office/drawing/2014/main" xmlns="" id="{D36A2AFD-D73B-47ED-8229-D211D76FFF0A}"/>
              </a:ext>
            </a:extLst>
          </p:cNvPr>
          <p:cNvSpPr/>
          <p:nvPr/>
        </p:nvSpPr>
        <p:spPr>
          <a:xfrm>
            <a:off x="7253745" y="2593267"/>
            <a:ext cx="3271185" cy="253535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rPr>
              <a:t>53%</a:t>
            </a:r>
            <a:r>
              <a:rPr lang="en-GB" sz="2800" dirty="0">
                <a:solidFill>
                  <a:schemeClr val="tx1"/>
                </a:solidFill>
              </a:rPr>
              <a:t> of people aged </a:t>
            </a:r>
            <a:r>
              <a:rPr lang="en-GB" sz="2800" dirty="0">
                <a:solidFill>
                  <a:srgbClr val="FF0000"/>
                </a:solidFill>
              </a:rPr>
              <a:t>65</a:t>
            </a:r>
            <a:r>
              <a:rPr lang="en-GB" sz="2800" dirty="0">
                <a:solidFill>
                  <a:schemeClr val="tx1"/>
                </a:solidFill>
              </a:rPr>
              <a:t> and over say they have been targeted by criminals – that’s almost </a:t>
            </a:r>
            <a:r>
              <a:rPr lang="en-GB" sz="2800" dirty="0">
                <a:solidFill>
                  <a:srgbClr val="FF0000"/>
                </a:solidFill>
              </a:rPr>
              <a:t>6 million </a:t>
            </a:r>
            <a:r>
              <a:rPr lang="en-GB" sz="2800" dirty="0">
                <a:solidFill>
                  <a:schemeClr val="tx1"/>
                </a:solidFill>
              </a:rPr>
              <a:t>people</a:t>
            </a:r>
          </a:p>
        </p:txBody>
      </p:sp>
      <p:sp>
        <p:nvSpPr>
          <p:cNvPr id="3" name="TextBox 2"/>
          <p:cNvSpPr txBox="1"/>
          <p:nvPr/>
        </p:nvSpPr>
        <p:spPr>
          <a:xfrm>
            <a:off x="0" y="-16933"/>
            <a:ext cx="11362267" cy="369332"/>
          </a:xfrm>
          <a:prstGeom prst="rect">
            <a:avLst/>
          </a:prstGeom>
          <a:noFill/>
        </p:spPr>
        <p:txBody>
          <a:bodyPr wrap="square" rtlCol="0">
            <a:spAutoFit/>
          </a:bodyPr>
          <a:lstStyle/>
          <a:p>
            <a:pPr algn="ctr"/>
            <a:r>
              <a:rPr lang="en-GB" dirty="0" smtClean="0"/>
              <a:t>Please watch use the slide show option and watch from the beginning for the full effect</a:t>
            </a:r>
            <a:endParaRPr lang="en-GB" dirty="0"/>
          </a:p>
        </p:txBody>
      </p:sp>
    </p:spTree>
    <p:extLst>
      <p:ext uri="{BB962C8B-B14F-4D97-AF65-F5344CB8AC3E}">
        <p14:creationId xmlns:p14="http://schemas.microsoft.com/office/powerpoint/2010/main" val="2172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82E81E4-3A4E-4F97-B08C-044CDA20A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6135" y="3708108"/>
            <a:ext cx="3243175" cy="2084898"/>
          </a:xfrm>
          <a:prstGeom prst="rect">
            <a:avLst/>
          </a:prstGeom>
        </p:spPr>
      </p:pic>
      <p:sp>
        <p:nvSpPr>
          <p:cNvPr id="6" name="TextBox 5">
            <a:extLst>
              <a:ext uri="{FF2B5EF4-FFF2-40B4-BE49-F238E27FC236}">
                <a16:creationId xmlns:a16="http://schemas.microsoft.com/office/drawing/2014/main" xmlns="" id="{DBE9B0BB-C8E0-4897-9829-B5305EF77585}"/>
              </a:ext>
            </a:extLst>
          </p:cNvPr>
          <p:cNvSpPr txBox="1"/>
          <p:nvPr/>
        </p:nvSpPr>
        <p:spPr>
          <a:xfrm>
            <a:off x="689919" y="1905811"/>
            <a:ext cx="7316216" cy="4016484"/>
          </a:xfrm>
          <a:prstGeom prst="rect">
            <a:avLst/>
          </a:prstGeom>
          <a:noFill/>
        </p:spPr>
        <p:txBody>
          <a:bodyPr wrap="square" rtlCol="0">
            <a:spAutoFit/>
          </a:bodyPr>
          <a:lstStyle/>
          <a:p>
            <a:pPr>
              <a:spcAft>
                <a:spcPts val="1800"/>
              </a:spcAft>
            </a:pPr>
            <a:r>
              <a:rPr lang="en-GB" sz="2400" dirty="0">
                <a:solidFill>
                  <a:srgbClr val="FF0000"/>
                </a:solidFill>
              </a:rPr>
              <a:t>Investment/Pension scams </a:t>
            </a:r>
            <a:r>
              <a:rPr lang="en-GB" sz="2400" dirty="0"/>
              <a:t>– where criminals cold-call you and try to sell you shares in ‘once-in-a-lifetime’ opportunities, often in exotic-sounding assets like wine, hotels or diamonds, which either don’t exist or are worthless.</a:t>
            </a:r>
          </a:p>
          <a:p>
            <a:pPr>
              <a:spcAft>
                <a:spcPts val="1800"/>
              </a:spcAft>
            </a:pPr>
            <a:r>
              <a:rPr lang="en-GB" sz="2400" dirty="0">
                <a:solidFill>
                  <a:srgbClr val="FF0000"/>
                </a:solidFill>
              </a:rPr>
              <a:t>Computer scams </a:t>
            </a:r>
            <a:r>
              <a:rPr lang="en-GB" sz="2400" dirty="0"/>
              <a:t>– where a caller tells you there’s a problem with your computer and offers to help fix it.  After you’ve logged in and followed their instructions, the criminals install programs on your computer that steal your personal data.</a:t>
            </a:r>
          </a:p>
        </p:txBody>
      </p:sp>
      <p:sp>
        <p:nvSpPr>
          <p:cNvPr id="3" name="TextBox 2"/>
          <p:cNvSpPr txBox="1"/>
          <p:nvPr/>
        </p:nvSpPr>
        <p:spPr>
          <a:xfrm>
            <a:off x="2171701" y="550984"/>
            <a:ext cx="6772275" cy="769441"/>
          </a:xfrm>
          <a:prstGeom prst="rect">
            <a:avLst/>
          </a:prstGeom>
          <a:noFill/>
        </p:spPr>
        <p:txBody>
          <a:bodyPr wrap="square" rtlCol="0">
            <a:spAutoFit/>
          </a:bodyPr>
          <a:lstStyle/>
          <a:p>
            <a:pPr algn="ctr"/>
            <a:r>
              <a:rPr lang="en-GB" sz="4400" b="1" dirty="0">
                <a:latin typeface="Alleyn Regular" panose="02000000000000000000" pitchFamily="50" charset="0"/>
              </a:rPr>
              <a:t>Telephone Scams</a:t>
            </a:r>
          </a:p>
        </p:txBody>
      </p:sp>
    </p:spTree>
    <p:extLst>
      <p:ext uri="{BB962C8B-B14F-4D97-AF65-F5344CB8AC3E}">
        <p14:creationId xmlns:p14="http://schemas.microsoft.com/office/powerpoint/2010/main" val="237733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E4A40A-F5A2-4967-A0FC-AB0E2679BFF6}"/>
              </a:ext>
            </a:extLst>
          </p:cNvPr>
          <p:cNvSpPr txBox="1"/>
          <p:nvPr/>
        </p:nvSpPr>
        <p:spPr>
          <a:xfrm>
            <a:off x="471557" y="1959113"/>
            <a:ext cx="9066144" cy="3739485"/>
          </a:xfrm>
          <a:prstGeom prst="rect">
            <a:avLst/>
          </a:prstGeom>
          <a:noFill/>
        </p:spPr>
        <p:txBody>
          <a:bodyPr wrap="square" rtlCol="0">
            <a:spAutoFit/>
          </a:bodyPr>
          <a:lstStyle/>
          <a:p>
            <a:pPr>
              <a:spcAft>
                <a:spcPts val="1800"/>
              </a:spcAft>
            </a:pPr>
            <a:r>
              <a:rPr lang="en-GB" sz="2400" dirty="0"/>
              <a:t>Any one of these probably means it’s a scam call….</a:t>
            </a:r>
          </a:p>
          <a:p>
            <a:pPr marL="285750" indent="-285750">
              <a:spcAft>
                <a:spcPts val="1800"/>
              </a:spcAft>
              <a:buFont typeface="Arial" panose="020B0604020202020204" pitchFamily="34" charset="0"/>
              <a:buChar char="•"/>
            </a:pPr>
            <a:r>
              <a:rPr lang="en-GB" sz="2400" dirty="0"/>
              <a:t>The caller asks you to transfer money to a new account or asks for your personal details such as a your 4-digit PIN. Banks will never do this.</a:t>
            </a:r>
          </a:p>
          <a:p>
            <a:pPr marL="285750" indent="-285750">
              <a:spcAft>
                <a:spcPts val="1800"/>
              </a:spcAft>
              <a:buFont typeface="Arial" panose="020B0604020202020204" pitchFamily="34" charset="0"/>
              <a:buChar char="•"/>
            </a:pPr>
            <a:r>
              <a:rPr lang="en-GB" sz="2400" dirty="0"/>
              <a:t>The caller doesn’t give you time to think, tries to stop you speaking to someone else about it, or is insistent and makes you uncomfortable.</a:t>
            </a:r>
          </a:p>
          <a:p>
            <a:pPr marL="285750" indent="-285750">
              <a:spcAft>
                <a:spcPts val="1800"/>
              </a:spcAft>
              <a:buFont typeface="Arial" panose="020B0604020202020204" pitchFamily="34" charset="0"/>
              <a:buChar char="•"/>
            </a:pPr>
            <a:r>
              <a:rPr lang="en-GB" sz="2400" dirty="0"/>
              <a:t>They say you’ve been a victim of fraud and offer to send a courier to your home to collect your cash, PIN, payment card or cheque book.</a:t>
            </a:r>
          </a:p>
        </p:txBody>
      </p:sp>
      <p:sp>
        <p:nvSpPr>
          <p:cNvPr id="4" name="TextBox 3"/>
          <p:cNvSpPr txBox="1"/>
          <p:nvPr/>
        </p:nvSpPr>
        <p:spPr>
          <a:xfrm>
            <a:off x="2207741" y="533400"/>
            <a:ext cx="6771502" cy="769441"/>
          </a:xfrm>
          <a:prstGeom prst="rect">
            <a:avLst/>
          </a:prstGeom>
          <a:noFill/>
        </p:spPr>
        <p:txBody>
          <a:bodyPr wrap="square" rtlCol="0">
            <a:spAutoFit/>
          </a:bodyPr>
          <a:lstStyle/>
          <a:p>
            <a:pPr algn="ctr"/>
            <a:r>
              <a:rPr lang="en-GB" sz="4400" b="1" dirty="0">
                <a:latin typeface="Alleyn Regular" panose="02000000000000000000" pitchFamily="50" charset="0"/>
              </a:rPr>
              <a:t>Spot The Signs</a:t>
            </a:r>
          </a:p>
        </p:txBody>
      </p:sp>
    </p:spTree>
    <p:extLst>
      <p:ext uri="{BB962C8B-B14F-4D97-AF65-F5344CB8AC3E}">
        <p14:creationId xmlns:p14="http://schemas.microsoft.com/office/powerpoint/2010/main" val="33027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37700" y="2403337"/>
            <a:ext cx="2343747" cy="1438275"/>
          </a:xfrm>
          <a:prstGeom prst="rect">
            <a:avLst/>
          </a:prstGeom>
        </p:spPr>
      </p:pic>
      <p:sp>
        <p:nvSpPr>
          <p:cNvPr id="3" name="TextBox 2"/>
          <p:cNvSpPr txBox="1"/>
          <p:nvPr/>
        </p:nvSpPr>
        <p:spPr>
          <a:xfrm>
            <a:off x="9687224" y="3841612"/>
            <a:ext cx="2044700" cy="1200329"/>
          </a:xfrm>
          <a:prstGeom prst="rect">
            <a:avLst/>
          </a:prstGeom>
          <a:noFill/>
        </p:spPr>
        <p:txBody>
          <a:bodyPr wrap="square" rtlCol="0">
            <a:spAutoFit/>
          </a:bodyPr>
          <a:lstStyle/>
          <a:p>
            <a:pPr algn="ctr"/>
            <a:r>
              <a:rPr lang="en-GB" sz="2400" dirty="0"/>
              <a:t>Don’t be afraid to say no and hang up!</a:t>
            </a:r>
          </a:p>
        </p:txBody>
      </p:sp>
      <p:sp>
        <p:nvSpPr>
          <p:cNvPr id="4" name="TextBox 3"/>
          <p:cNvSpPr txBox="1"/>
          <p:nvPr/>
        </p:nvSpPr>
        <p:spPr>
          <a:xfrm>
            <a:off x="2215979" y="543697"/>
            <a:ext cx="6787978" cy="769441"/>
          </a:xfrm>
          <a:prstGeom prst="rect">
            <a:avLst/>
          </a:prstGeom>
          <a:noFill/>
        </p:spPr>
        <p:txBody>
          <a:bodyPr wrap="square" rtlCol="0">
            <a:spAutoFit/>
          </a:bodyPr>
          <a:lstStyle/>
          <a:p>
            <a:pPr algn="ctr"/>
            <a:r>
              <a:rPr lang="en-GB" sz="4400" b="1" dirty="0">
                <a:latin typeface="Alleyn Regular" panose="02000000000000000000" pitchFamily="50" charset="0"/>
              </a:rPr>
              <a:t>Top Tips</a:t>
            </a:r>
          </a:p>
        </p:txBody>
      </p:sp>
      <p:sp>
        <p:nvSpPr>
          <p:cNvPr id="7" name="TextBox 6"/>
          <p:cNvSpPr txBox="1"/>
          <p:nvPr/>
        </p:nvSpPr>
        <p:spPr>
          <a:xfrm>
            <a:off x="584886" y="2191266"/>
            <a:ext cx="8583828" cy="3693319"/>
          </a:xfrm>
          <a:prstGeom prst="rect">
            <a:avLst/>
          </a:prstGeom>
          <a:noFill/>
        </p:spPr>
        <p:txBody>
          <a:bodyPr wrap="square" rtlCol="0">
            <a:spAutoFit/>
          </a:bodyPr>
          <a:lstStyle/>
          <a:p>
            <a:pPr marL="285750" indent="-285750">
              <a:buFont typeface="Arial" panose="020B0604020202020204" pitchFamily="34" charset="0"/>
              <a:buChar char="•"/>
            </a:pPr>
            <a:r>
              <a:rPr lang="en-GB" sz="2400" dirty="0"/>
              <a:t>Install a call blocking unit</a:t>
            </a:r>
          </a:p>
          <a:p>
            <a:pPr marL="285750" indent="-285750">
              <a:buFont typeface="Arial" panose="020B0604020202020204" pitchFamily="34" charset="0"/>
              <a:buChar char="•"/>
            </a:pPr>
            <a:r>
              <a:rPr lang="en-GB" sz="2400" dirty="0"/>
              <a:t>Don’t disclose personal information</a:t>
            </a:r>
          </a:p>
          <a:p>
            <a:pPr marL="285750" indent="-285750">
              <a:buFont typeface="Arial" panose="020B0604020202020204" pitchFamily="34" charset="0"/>
              <a:buChar char="•"/>
            </a:pPr>
            <a:r>
              <a:rPr lang="en-GB" sz="2400" dirty="0"/>
              <a:t>If in doubt always hang up and phone the company using a number you know to be genuine. Be aware that criminals can hold the line open so either use another phone to make the call or phone a friend in-between!</a:t>
            </a:r>
          </a:p>
          <a:p>
            <a:pPr marL="285750" indent="-285750">
              <a:buFont typeface="Arial" panose="020B0604020202020204" pitchFamily="34" charset="0"/>
              <a:buChar char="•"/>
            </a:pPr>
            <a:r>
              <a:rPr lang="en-GB" sz="2400" dirty="0"/>
              <a:t>Sign up to the Telephone Preference Service (free service). This service doesn’t stop scam calls but it will reduce the number of marketing calls you receive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22419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generated with very high confidence">
            <a:extLst>
              <a:ext uri="{FF2B5EF4-FFF2-40B4-BE49-F238E27FC236}">
                <a16:creationId xmlns:a16="http://schemas.microsoft.com/office/drawing/2014/main" xmlns="" id="{DB87A544-FE51-4D34-ABE6-AE1C2A79E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0" y="1854776"/>
            <a:ext cx="3327400" cy="1980060"/>
          </a:xfrm>
          <a:prstGeom prst="rect">
            <a:avLst/>
          </a:prstGeom>
        </p:spPr>
      </p:pic>
      <p:sp>
        <p:nvSpPr>
          <p:cNvPr id="5" name="TextBox 4">
            <a:extLst>
              <a:ext uri="{FF2B5EF4-FFF2-40B4-BE49-F238E27FC236}">
                <a16:creationId xmlns:a16="http://schemas.microsoft.com/office/drawing/2014/main" xmlns="" id="{8A96AE5C-568A-40AF-9AF3-82F281D4E199}"/>
              </a:ext>
            </a:extLst>
          </p:cNvPr>
          <p:cNvSpPr txBox="1"/>
          <p:nvPr/>
        </p:nvSpPr>
        <p:spPr>
          <a:xfrm>
            <a:off x="406400" y="3813082"/>
            <a:ext cx="4732552" cy="2308324"/>
          </a:xfrm>
          <a:prstGeom prst="rect">
            <a:avLst/>
          </a:prstGeom>
          <a:noFill/>
        </p:spPr>
        <p:txBody>
          <a:bodyPr wrap="square" rtlCol="0">
            <a:spAutoFit/>
          </a:bodyPr>
          <a:lstStyle/>
          <a:p>
            <a:r>
              <a:rPr lang="en-GB" sz="2400" dirty="0"/>
              <a:t>Investment or pension scams can occur by email, phone or in the post and usually involve offers of worthless or non-existent shares in unregulated products such as wine, diamonds or crypto-currency.</a:t>
            </a:r>
          </a:p>
        </p:txBody>
      </p:sp>
      <p:sp>
        <p:nvSpPr>
          <p:cNvPr id="9" name="Oval 8">
            <a:extLst>
              <a:ext uri="{FF2B5EF4-FFF2-40B4-BE49-F238E27FC236}">
                <a16:creationId xmlns:a16="http://schemas.microsoft.com/office/drawing/2014/main" xmlns="" id="{087B7FF1-1A96-40D1-9BBB-B6F5E8042E0B}"/>
              </a:ext>
            </a:extLst>
          </p:cNvPr>
          <p:cNvSpPr/>
          <p:nvPr/>
        </p:nvSpPr>
        <p:spPr>
          <a:xfrm>
            <a:off x="5350907" y="1947281"/>
            <a:ext cx="2431984" cy="21940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Over-55s are at greatest risk</a:t>
            </a:r>
          </a:p>
        </p:txBody>
      </p:sp>
      <p:sp>
        <p:nvSpPr>
          <p:cNvPr id="10" name="Oval 9">
            <a:extLst>
              <a:ext uri="{FF2B5EF4-FFF2-40B4-BE49-F238E27FC236}">
                <a16:creationId xmlns:a16="http://schemas.microsoft.com/office/drawing/2014/main" xmlns="" id="{F8C5EBEC-3C85-4D67-B13A-873D4D0199E7}"/>
              </a:ext>
            </a:extLst>
          </p:cNvPr>
          <p:cNvSpPr/>
          <p:nvPr/>
        </p:nvSpPr>
        <p:spPr>
          <a:xfrm>
            <a:off x="8123583" y="1890151"/>
            <a:ext cx="2756452" cy="23083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average loss to an investment scam is over £32,000</a:t>
            </a:r>
          </a:p>
        </p:txBody>
      </p:sp>
      <p:sp>
        <p:nvSpPr>
          <p:cNvPr id="12" name="Oval 11">
            <a:extLst>
              <a:ext uri="{FF2B5EF4-FFF2-40B4-BE49-F238E27FC236}">
                <a16:creationId xmlns:a16="http://schemas.microsoft.com/office/drawing/2014/main" xmlns="" id="{FB414A73-457A-4D2F-921F-D1C4D7BB64B8}"/>
              </a:ext>
            </a:extLst>
          </p:cNvPr>
          <p:cNvSpPr/>
          <p:nvPr/>
        </p:nvSpPr>
        <p:spPr>
          <a:xfrm>
            <a:off x="5549900" y="4591140"/>
            <a:ext cx="6029739" cy="1173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Those with savings of over £10,000 are most likely to fall victim </a:t>
            </a:r>
          </a:p>
        </p:txBody>
      </p:sp>
      <p:sp>
        <p:nvSpPr>
          <p:cNvPr id="3" name="TextBox 2"/>
          <p:cNvSpPr txBox="1"/>
          <p:nvPr/>
        </p:nvSpPr>
        <p:spPr>
          <a:xfrm>
            <a:off x="2116137" y="568222"/>
            <a:ext cx="6867525" cy="769441"/>
          </a:xfrm>
          <a:prstGeom prst="rect">
            <a:avLst/>
          </a:prstGeom>
          <a:noFill/>
        </p:spPr>
        <p:txBody>
          <a:bodyPr wrap="square" rtlCol="0">
            <a:spAutoFit/>
          </a:bodyPr>
          <a:lstStyle/>
          <a:p>
            <a:pPr algn="ctr"/>
            <a:r>
              <a:rPr lang="en-GB" sz="4400" b="1" dirty="0">
                <a:latin typeface="Alleyn Regular" panose="02000000000000000000" pitchFamily="50" charset="0"/>
              </a:rPr>
              <a:t>Investment/Pension Scams</a:t>
            </a:r>
          </a:p>
        </p:txBody>
      </p:sp>
    </p:spTree>
    <p:extLst>
      <p:ext uri="{BB962C8B-B14F-4D97-AF65-F5344CB8AC3E}">
        <p14:creationId xmlns:p14="http://schemas.microsoft.com/office/powerpoint/2010/main" val="11074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99C979-897F-443F-8836-D8B8D5B792B9}"/>
              </a:ext>
            </a:extLst>
          </p:cNvPr>
          <p:cNvSpPr txBox="1"/>
          <p:nvPr/>
        </p:nvSpPr>
        <p:spPr>
          <a:xfrm>
            <a:off x="475422" y="1948070"/>
            <a:ext cx="11264348" cy="4339650"/>
          </a:xfrm>
          <a:prstGeom prst="rect">
            <a:avLst/>
          </a:prstGeom>
          <a:noFill/>
        </p:spPr>
        <p:txBody>
          <a:bodyPr wrap="square" rtlCol="0">
            <a:spAutoFit/>
          </a:bodyPr>
          <a:lstStyle/>
          <a:p>
            <a:r>
              <a:rPr lang="en-GB" sz="2400" dirty="0"/>
              <a:t>Beware of offers that promise:</a:t>
            </a:r>
          </a:p>
          <a:p>
            <a:endParaRPr lang="en-GB" sz="2400" dirty="0"/>
          </a:p>
          <a:p>
            <a:pPr marL="285750" indent="-285750">
              <a:buFont typeface="Arial" panose="020B0604020202020204" pitchFamily="34" charset="0"/>
              <a:buChar char="•"/>
            </a:pPr>
            <a:r>
              <a:rPr lang="en-GB" sz="2400" dirty="0"/>
              <a:t>A free pension or investment review</a:t>
            </a:r>
          </a:p>
          <a:p>
            <a:pPr marL="285750" indent="-285750">
              <a:buFont typeface="Arial" panose="020B0604020202020204" pitchFamily="34" charset="0"/>
              <a:buChar char="•"/>
            </a:pPr>
            <a:r>
              <a:rPr lang="en-GB" sz="2400" dirty="0"/>
              <a:t>Guaranteed returns</a:t>
            </a:r>
          </a:p>
          <a:p>
            <a:pPr marL="285750" indent="-285750">
              <a:buFont typeface="Arial" panose="020B0604020202020204" pitchFamily="34" charset="0"/>
              <a:buChar char="•"/>
            </a:pPr>
            <a:r>
              <a:rPr lang="en-GB" sz="2400" dirty="0"/>
              <a:t>Low-tax or tax-free rates, including tax-free lump sums</a:t>
            </a:r>
          </a:p>
          <a:p>
            <a:pPr marL="285750" indent="-285750">
              <a:buFont typeface="Arial" panose="020B0604020202020204" pitchFamily="34" charset="0"/>
              <a:buChar char="•"/>
            </a:pPr>
            <a:r>
              <a:rPr lang="en-GB" sz="2400" dirty="0"/>
              <a:t>Exotic-sounding and/or overseas investment</a:t>
            </a:r>
          </a:p>
          <a:p>
            <a:pPr marL="285750" indent="-285750">
              <a:buFont typeface="Arial" panose="020B0604020202020204" pitchFamily="34" charset="0"/>
              <a:buChar char="•"/>
            </a:pPr>
            <a:r>
              <a:rPr lang="en-GB" sz="2400" dirty="0"/>
              <a:t>A once-in-a lifetime/never-before-available/when-it’s-gone-it’s-gone opportunity</a:t>
            </a:r>
          </a:p>
          <a:p>
            <a:pPr marL="285750" indent="-285750">
              <a:buFont typeface="Arial" panose="020B0604020202020204" pitchFamily="34" charset="0"/>
              <a:buChar char="•"/>
            </a:pPr>
            <a:endParaRPr lang="en-GB" sz="2400" dirty="0"/>
          </a:p>
          <a:p>
            <a:r>
              <a:rPr lang="en-GB" sz="2400" dirty="0"/>
              <a:t>Beware also of people that pressure you to sign up quickly, say they’re only making the offer available to you or ask you not to tell anyone else about it. They are criminals!</a:t>
            </a:r>
          </a:p>
          <a:p>
            <a:endParaRPr lang="en-GB" dirty="0"/>
          </a:p>
          <a:p>
            <a:endParaRPr lang="en-GB" dirty="0"/>
          </a:p>
        </p:txBody>
      </p:sp>
      <p:sp>
        <p:nvSpPr>
          <p:cNvPr id="4" name="TextBox 3"/>
          <p:cNvSpPr txBox="1"/>
          <p:nvPr/>
        </p:nvSpPr>
        <p:spPr>
          <a:xfrm>
            <a:off x="2214563" y="520700"/>
            <a:ext cx="6786561" cy="769441"/>
          </a:xfrm>
          <a:prstGeom prst="rect">
            <a:avLst/>
          </a:prstGeom>
          <a:noFill/>
        </p:spPr>
        <p:txBody>
          <a:bodyPr wrap="square" rtlCol="0">
            <a:spAutoFit/>
          </a:bodyPr>
          <a:lstStyle/>
          <a:p>
            <a:pPr algn="ctr"/>
            <a:r>
              <a:rPr lang="en-GB" sz="4400" b="1" dirty="0">
                <a:latin typeface="Alleyn Regular" panose="02000000000000000000" pitchFamily="50" charset="0"/>
              </a:rPr>
              <a:t>Spot The Signs</a:t>
            </a:r>
          </a:p>
        </p:txBody>
      </p:sp>
    </p:spTree>
    <p:extLst>
      <p:ext uri="{BB962C8B-B14F-4D97-AF65-F5344CB8AC3E}">
        <p14:creationId xmlns:p14="http://schemas.microsoft.com/office/powerpoint/2010/main" val="13753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CD01D0-1E33-48D0-AF20-41F5C3DBC5FA}"/>
              </a:ext>
            </a:extLst>
          </p:cNvPr>
          <p:cNvSpPr txBox="1"/>
          <p:nvPr/>
        </p:nvSpPr>
        <p:spPr>
          <a:xfrm>
            <a:off x="288927" y="1704561"/>
            <a:ext cx="7204074" cy="2539157"/>
          </a:xfrm>
          <a:prstGeom prst="rect">
            <a:avLst/>
          </a:prstGeom>
          <a:noFill/>
        </p:spPr>
        <p:txBody>
          <a:bodyPr wrap="square" rtlCol="0">
            <a:spAutoFit/>
          </a:bodyPr>
          <a:lstStyle/>
          <a:p>
            <a:pPr>
              <a:spcAft>
                <a:spcPts val="1800"/>
              </a:spcAft>
            </a:pPr>
            <a:r>
              <a:rPr lang="en-GB" sz="2400" dirty="0">
                <a:solidFill>
                  <a:srgbClr val="FF0000"/>
                </a:solidFill>
              </a:rPr>
              <a:t>REMEMBER: IF IT SEEMS TOO GOOD TO BE TRUE, IT USUALLY IS!</a:t>
            </a:r>
            <a:endParaRPr lang="en-GB" sz="2400" dirty="0"/>
          </a:p>
          <a:p>
            <a:pPr marL="285750" lvl="0" indent="-285750">
              <a:buFont typeface="Arial" panose="020B0604020202020204" pitchFamily="34" charset="0"/>
              <a:buChar char="•"/>
            </a:pPr>
            <a:r>
              <a:rPr lang="en-GB" sz="2400" dirty="0"/>
              <a:t>Reject all unsolicited contact about your pension</a:t>
            </a:r>
          </a:p>
          <a:p>
            <a:pPr marL="285750" lvl="0" indent="-285750">
              <a:buFont typeface="Arial" panose="020B0604020202020204" pitchFamily="34" charset="0"/>
              <a:buChar char="•"/>
            </a:pPr>
            <a:r>
              <a:rPr lang="en-GB" sz="2400" dirty="0"/>
              <a:t>If you get cold-called, the safest thing to do is to hang up. If you get unexpected offers by email or text, it’s best to simply report them</a:t>
            </a:r>
          </a:p>
        </p:txBody>
      </p:sp>
      <p:sp>
        <p:nvSpPr>
          <p:cNvPr id="5" name="TextBox 4"/>
          <p:cNvSpPr txBox="1"/>
          <p:nvPr/>
        </p:nvSpPr>
        <p:spPr>
          <a:xfrm>
            <a:off x="2228851" y="533400"/>
            <a:ext cx="6772274" cy="769441"/>
          </a:xfrm>
          <a:prstGeom prst="rect">
            <a:avLst/>
          </a:prstGeom>
          <a:noFill/>
        </p:spPr>
        <p:txBody>
          <a:bodyPr wrap="square" rtlCol="0">
            <a:spAutoFit/>
          </a:bodyPr>
          <a:lstStyle/>
          <a:p>
            <a:pPr algn="ctr"/>
            <a:r>
              <a:rPr lang="en-GB" sz="4400" b="1" dirty="0">
                <a:latin typeface="Alleyn Regular" panose="02000000000000000000" pitchFamily="50" charset="0"/>
              </a:rPr>
              <a:t>Top Tips</a:t>
            </a:r>
          </a:p>
        </p:txBody>
      </p:sp>
      <p:pic>
        <p:nvPicPr>
          <p:cNvPr id="8" name="Picture 7"/>
          <p:cNvPicPr>
            <a:picLocks noChangeAspect="1"/>
          </p:cNvPicPr>
          <p:nvPr/>
        </p:nvPicPr>
        <p:blipFill>
          <a:blip r:embed="rId2"/>
          <a:stretch>
            <a:fillRect/>
          </a:stretch>
        </p:blipFill>
        <p:spPr>
          <a:xfrm>
            <a:off x="7646989" y="2101786"/>
            <a:ext cx="3752850" cy="1691990"/>
          </a:xfrm>
          <a:prstGeom prst="rect">
            <a:avLst/>
          </a:prstGeom>
        </p:spPr>
      </p:pic>
      <p:sp>
        <p:nvSpPr>
          <p:cNvPr id="6" name="TextBox 5"/>
          <p:cNvSpPr txBox="1"/>
          <p:nvPr/>
        </p:nvSpPr>
        <p:spPr>
          <a:xfrm>
            <a:off x="288927" y="4114800"/>
            <a:ext cx="11544300" cy="1938992"/>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Don’t be rushed into making a decision, especially if they are claiming it is a time limited offer that won’t be around for much longer.  </a:t>
            </a:r>
          </a:p>
          <a:p>
            <a:pPr marL="285750" lvl="0" indent="-285750">
              <a:buFont typeface="Arial" panose="020B0604020202020204" pitchFamily="34" charset="0"/>
              <a:buChar char="•"/>
            </a:pPr>
            <a:r>
              <a:rPr lang="en-GB" sz="2400" dirty="0"/>
              <a:t>Check the Financial Conduct Authority (FCA) Warning List Tool to see if the investment opportunity on offer is a scam – this is a list of firms that the FCA knows is operating without permission or running scams</a:t>
            </a:r>
          </a:p>
        </p:txBody>
      </p:sp>
    </p:spTree>
    <p:extLst>
      <p:ext uri="{BB962C8B-B14F-4D97-AF65-F5344CB8AC3E}">
        <p14:creationId xmlns:p14="http://schemas.microsoft.com/office/powerpoint/2010/main" val="26732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xmlns="" id="{6EFA071D-5C07-45D5-80EE-30787D45D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95" y="3344464"/>
            <a:ext cx="3434199" cy="2695194"/>
          </a:xfrm>
          <a:prstGeom prst="rect">
            <a:avLst/>
          </a:prstGeom>
        </p:spPr>
      </p:pic>
      <p:sp>
        <p:nvSpPr>
          <p:cNvPr id="6" name="TextBox 5">
            <a:extLst>
              <a:ext uri="{FF2B5EF4-FFF2-40B4-BE49-F238E27FC236}">
                <a16:creationId xmlns:a16="http://schemas.microsoft.com/office/drawing/2014/main" xmlns="" id="{8C44EE23-A053-4FC6-A52F-1A99AE71FE9E}"/>
              </a:ext>
            </a:extLst>
          </p:cNvPr>
          <p:cNvSpPr txBox="1"/>
          <p:nvPr/>
        </p:nvSpPr>
        <p:spPr>
          <a:xfrm>
            <a:off x="4210304" y="3399399"/>
            <a:ext cx="7475601" cy="2585323"/>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Fake pop-ups in your online banking window</a:t>
            </a:r>
          </a:p>
          <a:p>
            <a:pPr marL="285750" lvl="0" indent="-285750">
              <a:buFont typeface="Arial" panose="020B0604020202020204" pitchFamily="34" charset="0"/>
              <a:buChar char="•"/>
            </a:pPr>
            <a:r>
              <a:rPr lang="en-GB" sz="2400" dirty="0"/>
              <a:t>Retail websites offering fake goods</a:t>
            </a:r>
          </a:p>
          <a:p>
            <a:pPr marL="285750" lvl="0" indent="-285750">
              <a:buFont typeface="Arial" panose="020B0604020202020204" pitchFamily="34" charset="0"/>
              <a:buChar char="•"/>
            </a:pPr>
            <a:r>
              <a:rPr lang="en-GB" sz="2400" dirty="0"/>
              <a:t>Links in emails or social media messages that, once clicked on, will infect your computer with a virus or malware that deletes or steals your data</a:t>
            </a:r>
          </a:p>
          <a:p>
            <a:pPr marL="285750" lvl="0" indent="-285750">
              <a:buFont typeface="Arial" panose="020B0604020202020204" pitchFamily="34" charset="0"/>
              <a:buChar char="•"/>
            </a:pPr>
            <a:r>
              <a:rPr lang="en-GB" sz="2400" dirty="0"/>
              <a:t>Providing fraudulent Wi-Fi connections in public places</a:t>
            </a:r>
          </a:p>
          <a:p>
            <a:endParaRPr lang="en-GB" dirty="0"/>
          </a:p>
        </p:txBody>
      </p:sp>
      <p:sp>
        <p:nvSpPr>
          <p:cNvPr id="3" name="TextBox 2"/>
          <p:cNvSpPr txBox="1"/>
          <p:nvPr/>
        </p:nvSpPr>
        <p:spPr>
          <a:xfrm>
            <a:off x="2214563" y="584200"/>
            <a:ext cx="6800849" cy="769441"/>
          </a:xfrm>
          <a:prstGeom prst="rect">
            <a:avLst/>
          </a:prstGeom>
          <a:noFill/>
        </p:spPr>
        <p:txBody>
          <a:bodyPr wrap="square" rtlCol="0">
            <a:spAutoFit/>
          </a:bodyPr>
          <a:lstStyle/>
          <a:p>
            <a:pPr algn="ctr"/>
            <a:r>
              <a:rPr lang="en-GB" sz="4400" b="1" dirty="0">
                <a:latin typeface="Alleyn Regular" panose="02000000000000000000" pitchFamily="50" charset="0"/>
              </a:rPr>
              <a:t>Online Fraud</a:t>
            </a:r>
          </a:p>
        </p:txBody>
      </p:sp>
      <p:sp>
        <p:nvSpPr>
          <p:cNvPr id="8" name="TextBox 7"/>
          <p:cNvSpPr txBox="1"/>
          <p:nvPr/>
        </p:nvSpPr>
        <p:spPr>
          <a:xfrm>
            <a:off x="609600" y="1993900"/>
            <a:ext cx="11076305" cy="1200329"/>
          </a:xfrm>
          <a:prstGeom prst="rect">
            <a:avLst/>
          </a:prstGeom>
          <a:noFill/>
        </p:spPr>
        <p:txBody>
          <a:bodyPr wrap="square" rtlCol="0">
            <a:spAutoFit/>
          </a:bodyPr>
          <a:lstStyle/>
          <a:p>
            <a:pPr>
              <a:spcAft>
                <a:spcPts val="1800"/>
              </a:spcAft>
            </a:pPr>
            <a:r>
              <a:rPr lang="en-GB" sz="2400" dirty="0"/>
              <a:t>Many criminals use email to target their victims with fraudulent offers or requests for personal information, but this is not the only way that criminals operate online. Here are some others:</a:t>
            </a:r>
          </a:p>
        </p:txBody>
      </p:sp>
    </p:spTree>
    <p:extLst>
      <p:ext uri="{BB962C8B-B14F-4D97-AF65-F5344CB8AC3E}">
        <p14:creationId xmlns:p14="http://schemas.microsoft.com/office/powerpoint/2010/main" val="39651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476187E-83AD-4C2A-B542-FB6454EED2CF}"/>
              </a:ext>
            </a:extLst>
          </p:cNvPr>
          <p:cNvSpPr txBox="1"/>
          <p:nvPr/>
        </p:nvSpPr>
        <p:spPr>
          <a:xfrm>
            <a:off x="3648652" y="1733520"/>
            <a:ext cx="8314748" cy="5124480"/>
          </a:xfrm>
          <a:prstGeom prst="rect">
            <a:avLst/>
          </a:prstGeom>
          <a:noFill/>
        </p:spPr>
        <p:txBody>
          <a:bodyPr wrap="square" rtlCol="0">
            <a:spAutoFit/>
          </a:bodyPr>
          <a:lstStyle/>
          <a:p>
            <a:pPr>
              <a:spcAft>
                <a:spcPts val="1800"/>
              </a:spcAft>
            </a:pPr>
            <a:r>
              <a:rPr lang="en-GB" sz="2400" b="1" dirty="0">
                <a:solidFill>
                  <a:srgbClr val="FF0000"/>
                </a:solidFill>
              </a:rPr>
              <a:t>419 emails </a:t>
            </a:r>
            <a:r>
              <a:rPr lang="en-GB" sz="2400" b="1" dirty="0"/>
              <a:t>- </a:t>
            </a:r>
            <a:r>
              <a:rPr lang="en-GB" sz="2400" dirty="0"/>
              <a:t>Similar to 419 letters, you are asked to part with money in order to release a large sum. These have poor spelling and punctuation and are after your personal details.</a:t>
            </a:r>
          </a:p>
          <a:p>
            <a:pPr>
              <a:spcAft>
                <a:spcPts val="1800"/>
              </a:spcAft>
            </a:pPr>
            <a:r>
              <a:rPr lang="en-GB" sz="2400" b="1" dirty="0">
                <a:solidFill>
                  <a:srgbClr val="FF0000"/>
                </a:solidFill>
              </a:rPr>
              <a:t>Phishing &amp; Pharming </a:t>
            </a:r>
            <a:r>
              <a:rPr lang="en-GB" sz="2400" b="1" dirty="0"/>
              <a:t>– </a:t>
            </a:r>
            <a:r>
              <a:rPr lang="en-GB" sz="2400" dirty="0"/>
              <a:t>These emails attempt to capture your personal and/or financial information. They may direct you to fake “official-looking” websites or directly request this information in the email. </a:t>
            </a:r>
          </a:p>
          <a:p>
            <a:pPr>
              <a:spcAft>
                <a:spcPts val="1800"/>
              </a:spcAft>
            </a:pPr>
            <a:r>
              <a:rPr lang="en-GB" sz="2400" b="1" dirty="0">
                <a:solidFill>
                  <a:srgbClr val="FF0000"/>
                </a:solidFill>
              </a:rPr>
              <a:t>Impersonation of UK official websites or UK officials </a:t>
            </a:r>
            <a:r>
              <a:rPr lang="en-GB" sz="2400" b="1" dirty="0"/>
              <a:t>-</a:t>
            </a:r>
            <a:r>
              <a:rPr lang="en-GB" sz="2400" dirty="0"/>
              <a:t> With an email message claiming you are due a refund and requesting your bank account details or directing you to a website link. e.g. HMRC tax rebate scam and the council tax scam.</a:t>
            </a:r>
          </a:p>
          <a:p>
            <a:endParaRPr lang="en-GB" dirty="0"/>
          </a:p>
        </p:txBody>
      </p:sp>
      <p:sp>
        <p:nvSpPr>
          <p:cNvPr id="4" name="TextBox 3"/>
          <p:cNvSpPr txBox="1"/>
          <p:nvPr/>
        </p:nvSpPr>
        <p:spPr>
          <a:xfrm>
            <a:off x="2214563" y="571500"/>
            <a:ext cx="6786561" cy="769441"/>
          </a:xfrm>
          <a:prstGeom prst="rect">
            <a:avLst/>
          </a:prstGeom>
          <a:noFill/>
        </p:spPr>
        <p:txBody>
          <a:bodyPr wrap="square" rtlCol="0">
            <a:spAutoFit/>
          </a:bodyPr>
          <a:lstStyle/>
          <a:p>
            <a:pPr algn="ctr"/>
            <a:r>
              <a:rPr lang="en-GB" sz="4400" b="1" dirty="0">
                <a:latin typeface="Alleyn Regular" panose="02000000000000000000" pitchFamily="50" charset="0"/>
              </a:rPr>
              <a:t>Email Scams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3763" r="13258"/>
          <a:stretch/>
        </p:blipFill>
        <p:spPr>
          <a:xfrm>
            <a:off x="228600" y="2803605"/>
            <a:ext cx="3420052" cy="3124200"/>
          </a:xfrm>
          <a:prstGeom prst="rect">
            <a:avLst/>
          </a:prstGeom>
        </p:spPr>
      </p:pic>
      <p:sp>
        <p:nvSpPr>
          <p:cNvPr id="6" name="TextBox 5"/>
          <p:cNvSpPr txBox="1"/>
          <p:nvPr/>
        </p:nvSpPr>
        <p:spPr>
          <a:xfrm>
            <a:off x="228600" y="1890554"/>
            <a:ext cx="3175000" cy="830997"/>
          </a:xfrm>
          <a:prstGeom prst="rect">
            <a:avLst/>
          </a:prstGeom>
          <a:noFill/>
        </p:spPr>
        <p:txBody>
          <a:bodyPr wrap="square" rtlCol="0">
            <a:spAutoFit/>
          </a:bodyPr>
          <a:lstStyle/>
          <a:p>
            <a:r>
              <a:rPr lang="en-GB" sz="2400" dirty="0"/>
              <a:t>Here are some common email scams:</a:t>
            </a:r>
          </a:p>
        </p:txBody>
      </p:sp>
    </p:spTree>
    <p:extLst>
      <p:ext uri="{BB962C8B-B14F-4D97-AF65-F5344CB8AC3E}">
        <p14:creationId xmlns:p14="http://schemas.microsoft.com/office/powerpoint/2010/main" val="11585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6300" y="539172"/>
            <a:ext cx="6855883" cy="769441"/>
          </a:xfrm>
          <a:prstGeom prst="rect">
            <a:avLst/>
          </a:prstGeom>
          <a:noFill/>
        </p:spPr>
        <p:txBody>
          <a:bodyPr wrap="square" rtlCol="0">
            <a:spAutoFit/>
          </a:bodyPr>
          <a:lstStyle/>
          <a:p>
            <a:pPr algn="ctr"/>
            <a:r>
              <a:rPr lang="en-GB" sz="4400" b="1" dirty="0">
                <a:latin typeface="Alleyn Regular" panose="02000000000000000000" pitchFamily="50" charset="0"/>
              </a:rPr>
              <a:t>How To Spot A Scam Email</a:t>
            </a:r>
          </a:p>
        </p:txBody>
      </p:sp>
      <p:pic>
        <p:nvPicPr>
          <p:cNvPr id="5" name="Picture 4"/>
          <p:cNvPicPr>
            <a:picLocks noChangeAspect="1"/>
          </p:cNvPicPr>
          <p:nvPr/>
        </p:nvPicPr>
        <p:blipFill>
          <a:blip r:embed="rId2"/>
          <a:stretch>
            <a:fillRect/>
          </a:stretch>
        </p:blipFill>
        <p:spPr>
          <a:xfrm>
            <a:off x="3556000" y="1709242"/>
            <a:ext cx="7675217" cy="4372700"/>
          </a:xfrm>
          <a:prstGeom prst="rect">
            <a:avLst/>
          </a:prstGeom>
        </p:spPr>
      </p:pic>
      <p:sp>
        <p:nvSpPr>
          <p:cNvPr id="6" name="TextBox 5"/>
          <p:cNvSpPr txBox="1"/>
          <p:nvPr/>
        </p:nvSpPr>
        <p:spPr>
          <a:xfrm>
            <a:off x="736600" y="3086100"/>
            <a:ext cx="2819400" cy="1200329"/>
          </a:xfrm>
          <a:prstGeom prst="rect">
            <a:avLst/>
          </a:prstGeom>
          <a:noFill/>
        </p:spPr>
        <p:txBody>
          <a:bodyPr wrap="square" rtlCol="0">
            <a:spAutoFit/>
          </a:bodyPr>
          <a:lstStyle/>
          <a:p>
            <a:r>
              <a:rPr lang="en-GB" sz="2400" dirty="0"/>
              <a:t>Here is an example of scam email, would you respond to this?</a:t>
            </a:r>
          </a:p>
        </p:txBody>
      </p:sp>
    </p:spTree>
    <p:extLst>
      <p:ext uri="{BB962C8B-B14F-4D97-AF65-F5344CB8AC3E}">
        <p14:creationId xmlns:p14="http://schemas.microsoft.com/office/powerpoint/2010/main" val="340463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0DB749-7C26-4C31-87C0-011549D0C9C6}"/>
              </a:ext>
            </a:extLst>
          </p:cNvPr>
          <p:cNvSpPr txBox="1"/>
          <p:nvPr/>
        </p:nvSpPr>
        <p:spPr>
          <a:xfrm>
            <a:off x="305816" y="1888744"/>
            <a:ext cx="11555984" cy="3739485"/>
          </a:xfrm>
          <a:prstGeom prst="rect">
            <a:avLst/>
          </a:prstGeom>
          <a:noFill/>
        </p:spPr>
        <p:txBody>
          <a:bodyPr wrap="square" rtlCol="0">
            <a:spAutoFit/>
          </a:bodyPr>
          <a:lstStyle/>
          <a:p>
            <a:pPr>
              <a:spcAft>
                <a:spcPts val="1800"/>
              </a:spcAft>
            </a:pPr>
            <a:r>
              <a:rPr lang="en-GB" sz="2400" dirty="0">
                <a:solidFill>
                  <a:srgbClr val="FF0000"/>
                </a:solidFill>
              </a:rPr>
              <a:t>TRUST YOUR INSTINCTS. IF YOU FEEL AT ALL WARY OR SUSPICIOUS, YOU ARE PROBABLY RIGHT!</a:t>
            </a:r>
          </a:p>
          <a:p>
            <a:pPr marL="342900" indent="-342900">
              <a:spcAft>
                <a:spcPts val="1800"/>
              </a:spcAft>
              <a:buFont typeface="Arial" panose="020B0604020202020204" pitchFamily="34" charset="0"/>
              <a:buChar char="•"/>
            </a:pPr>
            <a:r>
              <a:rPr lang="en-GB" sz="2400" dirty="0"/>
              <a:t>If you are even a tiny bit suspicious – check with someone you trust before responding or use a trusted source to contact the company to confirm it’s genuine</a:t>
            </a:r>
          </a:p>
          <a:p>
            <a:pPr marL="342900" indent="-342900">
              <a:spcAft>
                <a:spcPts val="1800"/>
              </a:spcAft>
              <a:buFont typeface="Arial" panose="020B0604020202020204" pitchFamily="34" charset="0"/>
              <a:buChar char="•"/>
            </a:pPr>
            <a:r>
              <a:rPr lang="en-GB" sz="2400" dirty="0"/>
              <a:t>Never automatically click on a link in an unexpected text or email – this could contain a virus or harmful software that can steal your information</a:t>
            </a:r>
          </a:p>
          <a:p>
            <a:pPr marL="342900" indent="-342900">
              <a:spcAft>
                <a:spcPts val="1800"/>
              </a:spcAft>
              <a:buFont typeface="Arial" panose="020B0604020202020204" pitchFamily="34" charset="0"/>
              <a:buChar char="•"/>
            </a:pPr>
            <a:r>
              <a:rPr lang="en-GB" sz="2400" dirty="0"/>
              <a:t>Make sure you use strong passwords and two factor authentication on all of your online accounts where possible and update passwords often</a:t>
            </a:r>
          </a:p>
        </p:txBody>
      </p:sp>
      <p:sp>
        <p:nvSpPr>
          <p:cNvPr id="4" name="TextBox 3"/>
          <p:cNvSpPr txBox="1"/>
          <p:nvPr/>
        </p:nvSpPr>
        <p:spPr>
          <a:xfrm>
            <a:off x="2214564" y="601662"/>
            <a:ext cx="6772274" cy="769441"/>
          </a:xfrm>
          <a:prstGeom prst="rect">
            <a:avLst/>
          </a:prstGeom>
          <a:noFill/>
        </p:spPr>
        <p:txBody>
          <a:bodyPr wrap="square" rtlCol="0">
            <a:spAutoFit/>
          </a:bodyPr>
          <a:lstStyle/>
          <a:p>
            <a:pPr algn="ctr"/>
            <a:r>
              <a:rPr lang="en-GB" sz="4400" b="1" dirty="0">
                <a:latin typeface="Alleyn Regular" panose="02000000000000000000" pitchFamily="50" charset="0"/>
              </a:rPr>
              <a:t>Top Tips</a:t>
            </a:r>
          </a:p>
        </p:txBody>
      </p:sp>
    </p:spTree>
    <p:extLst>
      <p:ext uri="{BB962C8B-B14F-4D97-AF65-F5344CB8AC3E}">
        <p14:creationId xmlns:p14="http://schemas.microsoft.com/office/powerpoint/2010/main" val="35681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6734" y="581203"/>
            <a:ext cx="6723592" cy="707886"/>
          </a:xfrm>
          <a:prstGeom prst="rect">
            <a:avLst/>
          </a:prstGeom>
          <a:noFill/>
        </p:spPr>
        <p:txBody>
          <a:bodyPr wrap="square" rtlCol="0">
            <a:spAutoFit/>
          </a:bodyPr>
          <a:lstStyle/>
          <a:p>
            <a:pPr algn="ctr"/>
            <a:r>
              <a:rPr lang="en-GB" sz="4000" b="1" dirty="0">
                <a:latin typeface="Alleyn Regular" panose="02000000000000000000" pitchFamily="50" charset="0"/>
              </a:rPr>
              <a:t>Scams Awareness Video</a:t>
            </a:r>
          </a:p>
        </p:txBody>
      </p:sp>
      <p:sp>
        <p:nvSpPr>
          <p:cNvPr id="10" name="TextBox 9"/>
          <p:cNvSpPr txBox="1"/>
          <p:nvPr/>
        </p:nvSpPr>
        <p:spPr>
          <a:xfrm>
            <a:off x="3585366" y="2726791"/>
            <a:ext cx="5016010" cy="1200329"/>
          </a:xfrm>
          <a:prstGeom prst="rect">
            <a:avLst/>
          </a:prstGeom>
          <a:noFill/>
        </p:spPr>
        <p:txBody>
          <a:bodyPr wrap="square" rtlCol="0">
            <a:spAutoFit/>
          </a:bodyPr>
          <a:lstStyle/>
          <a:p>
            <a:r>
              <a:rPr lang="en-GB" sz="2400" dirty="0"/>
              <a:t>Please watch this short video created by Friends Against Scams to highlight the problem of scams in the UK…</a:t>
            </a:r>
          </a:p>
        </p:txBody>
      </p:sp>
    </p:spTree>
    <p:extLst>
      <p:ext uri="{BB962C8B-B14F-4D97-AF65-F5344CB8AC3E}">
        <p14:creationId xmlns:p14="http://schemas.microsoft.com/office/powerpoint/2010/main" val="1497975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generated with very high confidence">
            <a:extLst>
              <a:ext uri="{FF2B5EF4-FFF2-40B4-BE49-F238E27FC236}">
                <a16:creationId xmlns:a16="http://schemas.microsoft.com/office/drawing/2014/main" xmlns="" id="{69078BCF-4521-48DA-ABA5-9C6ED5B9B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70" y="3261643"/>
            <a:ext cx="5424424" cy="2916008"/>
          </a:xfrm>
          <a:prstGeom prst="rect">
            <a:avLst/>
          </a:prstGeom>
        </p:spPr>
      </p:pic>
      <p:sp>
        <p:nvSpPr>
          <p:cNvPr id="5" name="TextBox 4">
            <a:extLst>
              <a:ext uri="{FF2B5EF4-FFF2-40B4-BE49-F238E27FC236}">
                <a16:creationId xmlns:a16="http://schemas.microsoft.com/office/drawing/2014/main" xmlns="" id="{C1FE1648-7EB0-44FA-8D60-823D43E4CE84}"/>
              </a:ext>
            </a:extLst>
          </p:cNvPr>
          <p:cNvSpPr txBox="1"/>
          <p:nvPr/>
        </p:nvSpPr>
        <p:spPr>
          <a:xfrm>
            <a:off x="296970" y="1691983"/>
            <a:ext cx="5659330" cy="1569660"/>
          </a:xfrm>
          <a:prstGeom prst="rect">
            <a:avLst/>
          </a:prstGeom>
          <a:noFill/>
        </p:spPr>
        <p:txBody>
          <a:bodyPr wrap="square" rtlCol="0">
            <a:spAutoFit/>
          </a:bodyPr>
          <a:lstStyle/>
          <a:p>
            <a:r>
              <a:rPr lang="en-GB" sz="2400" dirty="0"/>
              <a:t>Romance scams happen when someone pretends to have met their perfect match on an online dating site, but is in fact a criminal who is after the person’s money. </a:t>
            </a:r>
          </a:p>
        </p:txBody>
      </p:sp>
      <p:sp>
        <p:nvSpPr>
          <p:cNvPr id="6" name="TextBox 5">
            <a:extLst>
              <a:ext uri="{FF2B5EF4-FFF2-40B4-BE49-F238E27FC236}">
                <a16:creationId xmlns:a16="http://schemas.microsoft.com/office/drawing/2014/main" xmlns="" id="{6EEDFC72-190E-479D-BB6A-016BEE0D0D29}"/>
              </a:ext>
            </a:extLst>
          </p:cNvPr>
          <p:cNvSpPr txBox="1"/>
          <p:nvPr/>
        </p:nvSpPr>
        <p:spPr>
          <a:xfrm>
            <a:off x="5956300" y="1745668"/>
            <a:ext cx="5703316" cy="4431983"/>
          </a:xfrm>
          <a:prstGeom prst="rect">
            <a:avLst/>
          </a:prstGeom>
          <a:noFill/>
        </p:spPr>
        <p:txBody>
          <a:bodyPr wrap="square" rtlCol="0">
            <a:spAutoFit/>
          </a:bodyPr>
          <a:lstStyle/>
          <a:p>
            <a:r>
              <a:rPr lang="en-GB" sz="2400" dirty="0"/>
              <a:t>This type of scam is especially insidious because the criminal is manipulating and abusing the victim’s emotions. It plays on the need we all have for love and companionship and many people fall victim every year.</a:t>
            </a:r>
          </a:p>
          <a:p>
            <a:endParaRPr lang="en-GB" sz="2400" dirty="0"/>
          </a:p>
          <a:p>
            <a:r>
              <a:rPr lang="en-GB" sz="2400" dirty="0"/>
              <a:t>If the criminal is successful in persuading you to lend or give them money, they will usually come back with more and more reasons for needing more money.</a:t>
            </a:r>
          </a:p>
          <a:p>
            <a:endParaRPr lang="en-GB" dirty="0"/>
          </a:p>
        </p:txBody>
      </p:sp>
      <p:sp>
        <p:nvSpPr>
          <p:cNvPr id="3" name="TextBox 2"/>
          <p:cNvSpPr txBox="1"/>
          <p:nvPr/>
        </p:nvSpPr>
        <p:spPr>
          <a:xfrm>
            <a:off x="2328113" y="564664"/>
            <a:ext cx="6786561" cy="769441"/>
          </a:xfrm>
          <a:prstGeom prst="rect">
            <a:avLst/>
          </a:prstGeom>
          <a:noFill/>
        </p:spPr>
        <p:txBody>
          <a:bodyPr wrap="square" rtlCol="0">
            <a:spAutoFit/>
          </a:bodyPr>
          <a:lstStyle/>
          <a:p>
            <a:pPr algn="ctr"/>
            <a:r>
              <a:rPr lang="en-GB" sz="4400" b="1" dirty="0">
                <a:latin typeface="Alleyn Regular" panose="02000000000000000000" pitchFamily="50" charset="0"/>
              </a:rPr>
              <a:t>Romance Scams</a:t>
            </a:r>
          </a:p>
        </p:txBody>
      </p:sp>
    </p:spTree>
    <p:extLst>
      <p:ext uri="{BB962C8B-B14F-4D97-AF65-F5344CB8AC3E}">
        <p14:creationId xmlns:p14="http://schemas.microsoft.com/office/powerpoint/2010/main" val="423249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8A1A459F-A6B0-4BFC-A9EC-A8669D2D6F87}"/>
              </a:ext>
            </a:extLst>
          </p:cNvPr>
          <p:cNvSpPr/>
          <p:nvPr/>
        </p:nvSpPr>
        <p:spPr>
          <a:xfrm>
            <a:off x="333404" y="4315351"/>
            <a:ext cx="3766864" cy="160276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Their profile picture is very attractive</a:t>
            </a:r>
          </a:p>
        </p:txBody>
      </p:sp>
      <p:sp>
        <p:nvSpPr>
          <p:cNvPr id="9" name="Diamond 8">
            <a:extLst>
              <a:ext uri="{FF2B5EF4-FFF2-40B4-BE49-F238E27FC236}">
                <a16:creationId xmlns:a16="http://schemas.microsoft.com/office/drawing/2014/main" xmlns="" id="{8C403AB8-DCF7-470E-89EE-C7C399E8034C}"/>
              </a:ext>
            </a:extLst>
          </p:cNvPr>
          <p:cNvSpPr/>
          <p:nvPr/>
        </p:nvSpPr>
        <p:spPr>
          <a:xfrm>
            <a:off x="333405" y="1766874"/>
            <a:ext cx="3766864" cy="2319131"/>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Their story, or parts of it, change over time</a:t>
            </a:r>
          </a:p>
        </p:txBody>
      </p:sp>
      <p:sp>
        <p:nvSpPr>
          <p:cNvPr id="10" name="Heart 9">
            <a:extLst>
              <a:ext uri="{FF2B5EF4-FFF2-40B4-BE49-F238E27FC236}">
                <a16:creationId xmlns:a16="http://schemas.microsoft.com/office/drawing/2014/main" xmlns="" id="{F00D3FF9-607B-4BF2-8A71-F0A295C1169D}"/>
              </a:ext>
            </a:extLst>
          </p:cNvPr>
          <p:cNvSpPr/>
          <p:nvPr/>
        </p:nvSpPr>
        <p:spPr>
          <a:xfrm>
            <a:off x="4541770" y="3725706"/>
            <a:ext cx="3220278" cy="249140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chat is friendly at first, but turns romantic very quickly</a:t>
            </a:r>
          </a:p>
        </p:txBody>
      </p:sp>
      <p:sp>
        <p:nvSpPr>
          <p:cNvPr id="11" name="Rectangle 10">
            <a:extLst>
              <a:ext uri="{FF2B5EF4-FFF2-40B4-BE49-F238E27FC236}">
                <a16:creationId xmlns:a16="http://schemas.microsoft.com/office/drawing/2014/main" xmlns="" id="{1A7971A4-9C8C-4E7F-9C00-21DAC243FBCB}"/>
              </a:ext>
            </a:extLst>
          </p:cNvPr>
          <p:cNvSpPr/>
          <p:nvPr/>
        </p:nvSpPr>
        <p:spPr>
          <a:xfrm>
            <a:off x="8307910" y="1851383"/>
            <a:ext cx="2583173" cy="1643591"/>
          </a:xfrm>
          <a:prstGeom prst="rect">
            <a:avLst/>
          </a:prstGeom>
          <a:solidFill>
            <a:srgbClr val="E62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Their grammar and spelling may be poor</a:t>
            </a:r>
          </a:p>
        </p:txBody>
      </p:sp>
      <p:sp>
        <p:nvSpPr>
          <p:cNvPr id="12" name="Oval 11">
            <a:extLst>
              <a:ext uri="{FF2B5EF4-FFF2-40B4-BE49-F238E27FC236}">
                <a16:creationId xmlns:a16="http://schemas.microsoft.com/office/drawing/2014/main" xmlns="" id="{2FDE3514-CB92-49D9-9F7C-69B2752D500B}"/>
              </a:ext>
            </a:extLst>
          </p:cNvPr>
          <p:cNvSpPr/>
          <p:nvPr/>
        </p:nvSpPr>
        <p:spPr>
          <a:xfrm>
            <a:off x="4604951" y="1766874"/>
            <a:ext cx="2821084" cy="181261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They refuse to Skype or videocall you</a:t>
            </a:r>
          </a:p>
        </p:txBody>
      </p:sp>
      <p:sp>
        <p:nvSpPr>
          <p:cNvPr id="13" name="Speech Bubble: Oval 12">
            <a:extLst>
              <a:ext uri="{FF2B5EF4-FFF2-40B4-BE49-F238E27FC236}">
                <a16:creationId xmlns:a16="http://schemas.microsoft.com/office/drawing/2014/main" xmlns="" id="{9A75185A-9F85-4686-ABB7-A4A2214F4F40}"/>
              </a:ext>
            </a:extLst>
          </p:cNvPr>
          <p:cNvSpPr/>
          <p:nvPr/>
        </p:nvSpPr>
        <p:spPr>
          <a:xfrm>
            <a:off x="8203550" y="3828743"/>
            <a:ext cx="2687533" cy="2089369"/>
          </a:xfrm>
          <a:prstGeom prst="wedgeEllipseCallout">
            <a:avLst>
              <a:gd name="adj1" fmla="val -53683"/>
              <a:gd name="adj2" fmla="val 51898"/>
            </a:avLst>
          </a:prstGeom>
          <a:solidFill>
            <a:srgbClr val="1CE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Eventually they ask you to lend them money</a:t>
            </a:r>
          </a:p>
        </p:txBody>
      </p:sp>
      <p:sp>
        <p:nvSpPr>
          <p:cNvPr id="3" name="TextBox 2"/>
          <p:cNvSpPr txBox="1"/>
          <p:nvPr/>
        </p:nvSpPr>
        <p:spPr>
          <a:xfrm>
            <a:off x="2214563" y="563811"/>
            <a:ext cx="6800849" cy="769441"/>
          </a:xfrm>
          <a:prstGeom prst="rect">
            <a:avLst/>
          </a:prstGeom>
          <a:noFill/>
        </p:spPr>
        <p:txBody>
          <a:bodyPr wrap="square" rtlCol="0">
            <a:spAutoFit/>
          </a:bodyPr>
          <a:lstStyle/>
          <a:p>
            <a:pPr algn="ctr"/>
            <a:r>
              <a:rPr lang="en-GB" sz="4400" b="1" dirty="0">
                <a:latin typeface="Alleyn Regular" panose="02000000000000000000" pitchFamily="50" charset="0"/>
              </a:rPr>
              <a:t>Spot The Signs</a:t>
            </a:r>
          </a:p>
        </p:txBody>
      </p:sp>
    </p:spTree>
    <p:extLst>
      <p:ext uri="{BB962C8B-B14F-4D97-AF65-F5344CB8AC3E}">
        <p14:creationId xmlns:p14="http://schemas.microsoft.com/office/powerpoint/2010/main" val="8046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edg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a:xfrm>
            <a:off x="2819400" y="2133600"/>
            <a:ext cx="5969000" cy="3751274"/>
          </a:xfrm>
          <a:prstGeom prst="heart">
            <a:avLst/>
          </a:prstGeom>
          <a:solidFill>
            <a:srgbClr val="FF0000">
              <a:alpha val="12000"/>
            </a:srgb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78E86471-B194-45CE-A4B1-06500C5F1361}"/>
              </a:ext>
            </a:extLst>
          </p:cNvPr>
          <p:cNvSpPr txBox="1"/>
          <p:nvPr/>
        </p:nvSpPr>
        <p:spPr>
          <a:xfrm>
            <a:off x="586409" y="1630017"/>
            <a:ext cx="10893287" cy="4801314"/>
          </a:xfrm>
          <a:prstGeom prst="rect">
            <a:avLst/>
          </a:prstGeom>
          <a:noFill/>
        </p:spPr>
        <p:txBody>
          <a:bodyPr wrap="square" rtlCol="0">
            <a:spAutoFit/>
          </a:bodyPr>
          <a:lstStyle/>
          <a:p>
            <a:r>
              <a:rPr lang="en-GB" sz="2400" dirty="0"/>
              <a:t>Just because there are some mean, dishonest people out there doesn’t mean you have to stop using dating sites altogether. You just have to follow some simple rules:</a:t>
            </a:r>
          </a:p>
          <a:p>
            <a:endParaRPr lang="en-GB" sz="2400" dirty="0"/>
          </a:p>
          <a:p>
            <a:pPr marL="285750" lvl="0" indent="-285750">
              <a:buFont typeface="Arial" panose="020B0604020202020204" pitchFamily="34" charset="0"/>
              <a:buChar char="•"/>
            </a:pPr>
            <a:r>
              <a:rPr lang="en-GB" sz="2400" dirty="0"/>
              <a:t>If you’re using social media sites such as Facebook, don’t accept friend or message requests from people you don’t know.</a:t>
            </a:r>
          </a:p>
          <a:p>
            <a:pPr marL="285750" lvl="0" indent="-285750">
              <a:buFont typeface="Arial" panose="020B0604020202020204" pitchFamily="34" charset="0"/>
              <a:buChar char="•"/>
            </a:pPr>
            <a:r>
              <a:rPr lang="en-GB" sz="2400" dirty="0"/>
              <a:t>Don’t give away too many personal details about yourself online.  Revealing your full name, date of birth and home address could lead to your identity being stolen.</a:t>
            </a:r>
          </a:p>
          <a:p>
            <a:pPr marL="285750" lvl="0" indent="-285750">
              <a:buFont typeface="Arial" panose="020B0604020202020204" pitchFamily="34" charset="0"/>
              <a:buChar char="•"/>
            </a:pPr>
            <a:r>
              <a:rPr lang="en-GB" sz="2400" dirty="0"/>
              <a:t>NEVER send or receive money or give away your bank details to someone you’ve only met online.</a:t>
            </a:r>
          </a:p>
          <a:p>
            <a:pPr marL="285750" lvl="0" indent="-285750">
              <a:buFont typeface="Arial" panose="020B0604020202020204" pitchFamily="34" charset="0"/>
              <a:buChar char="•"/>
            </a:pPr>
            <a:r>
              <a:rPr lang="en-GB" sz="2400" dirty="0"/>
              <a:t>Use reputable dating sites and keep communicating through their messaging service. Criminals will want you to quickly switch to text, social media or telephone so there is no evidence on the dating site of them asking you for money.</a:t>
            </a:r>
          </a:p>
          <a:p>
            <a:endParaRPr lang="en-GB" dirty="0"/>
          </a:p>
        </p:txBody>
      </p:sp>
      <p:sp>
        <p:nvSpPr>
          <p:cNvPr id="4" name="TextBox 3"/>
          <p:cNvSpPr txBox="1"/>
          <p:nvPr/>
        </p:nvSpPr>
        <p:spPr>
          <a:xfrm>
            <a:off x="2214564" y="608784"/>
            <a:ext cx="6772274" cy="769441"/>
          </a:xfrm>
          <a:prstGeom prst="rect">
            <a:avLst/>
          </a:prstGeom>
          <a:noFill/>
        </p:spPr>
        <p:txBody>
          <a:bodyPr wrap="square" rtlCol="0">
            <a:spAutoFit/>
          </a:bodyPr>
          <a:lstStyle/>
          <a:p>
            <a:pPr algn="ctr"/>
            <a:r>
              <a:rPr lang="en-GB" sz="4400" b="1" dirty="0">
                <a:latin typeface="Alleyn Regular" panose="02000000000000000000" pitchFamily="50" charset="0"/>
              </a:rPr>
              <a:t>Top Tips</a:t>
            </a:r>
          </a:p>
        </p:txBody>
      </p:sp>
    </p:spTree>
    <p:extLst>
      <p:ext uri="{BB962C8B-B14F-4D97-AF65-F5344CB8AC3E}">
        <p14:creationId xmlns:p14="http://schemas.microsoft.com/office/powerpoint/2010/main" val="13607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1929139-3538-4146-8474-DD1D1D829A58}"/>
              </a:ext>
            </a:extLst>
          </p:cNvPr>
          <p:cNvSpPr txBox="1"/>
          <p:nvPr/>
        </p:nvSpPr>
        <p:spPr>
          <a:xfrm>
            <a:off x="472677" y="1798072"/>
            <a:ext cx="6750878" cy="4708981"/>
          </a:xfrm>
          <a:prstGeom prst="rect">
            <a:avLst/>
          </a:prstGeom>
          <a:noFill/>
        </p:spPr>
        <p:txBody>
          <a:bodyPr wrap="square" rtlCol="0">
            <a:spAutoFit/>
          </a:bodyPr>
          <a:lstStyle/>
          <a:p>
            <a:r>
              <a:rPr lang="en-GB" sz="2400" dirty="0"/>
              <a:t>If you do fall victim to a scam, don’t be embarrassed.  It’s not your fault, the people behind scams are criminals and very good at what they do. Thousands of people become the victims of scams every year.</a:t>
            </a:r>
          </a:p>
          <a:p>
            <a:endParaRPr lang="en-GB" sz="2400" dirty="0"/>
          </a:p>
          <a:p>
            <a:pPr marL="342900" indent="-342900">
              <a:buFont typeface="Arial" panose="020B0604020202020204" pitchFamily="34" charset="0"/>
              <a:buChar char="•"/>
            </a:pPr>
            <a:r>
              <a:rPr lang="en-GB" sz="2400" dirty="0"/>
              <a:t>For advice on scams contact the Citizens Advice Consumer Helpline</a:t>
            </a:r>
          </a:p>
          <a:p>
            <a:pPr marL="342900" indent="-342900">
              <a:buFont typeface="Arial" panose="020B0604020202020204" pitchFamily="34" charset="0"/>
              <a:buChar char="•"/>
            </a:pPr>
            <a:r>
              <a:rPr lang="en-GB" sz="2400" dirty="0"/>
              <a:t>Report scams to Action Fraud</a:t>
            </a:r>
          </a:p>
          <a:p>
            <a:pPr marL="342900" indent="-342900">
              <a:buFont typeface="Arial" panose="020B0604020202020204" pitchFamily="34" charset="0"/>
              <a:buChar char="•"/>
            </a:pPr>
            <a:r>
              <a:rPr lang="en-GB" sz="2400" dirty="0"/>
              <a:t>For doorstep crime – If there is no immediate threat, report the crime via the non-emergency number 101. In an emergency call 999. 	</a:t>
            </a:r>
          </a:p>
          <a:p>
            <a:endParaRPr lang="en-GB"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55" t="16154" r="1855" b="13235"/>
          <a:stretch/>
        </p:blipFill>
        <p:spPr>
          <a:xfrm>
            <a:off x="7480300" y="1948070"/>
            <a:ext cx="3594099" cy="3953509"/>
          </a:xfrm>
          <a:prstGeom prst="rect">
            <a:avLst/>
          </a:prstGeom>
        </p:spPr>
      </p:pic>
      <p:sp>
        <p:nvSpPr>
          <p:cNvPr id="5" name="TextBox 4"/>
          <p:cNvSpPr txBox="1"/>
          <p:nvPr/>
        </p:nvSpPr>
        <p:spPr>
          <a:xfrm>
            <a:off x="2250247" y="558800"/>
            <a:ext cx="6750878" cy="769441"/>
          </a:xfrm>
          <a:prstGeom prst="rect">
            <a:avLst/>
          </a:prstGeom>
          <a:noFill/>
        </p:spPr>
        <p:txBody>
          <a:bodyPr wrap="square" rtlCol="0">
            <a:spAutoFit/>
          </a:bodyPr>
          <a:lstStyle/>
          <a:p>
            <a:pPr algn="ctr"/>
            <a:r>
              <a:rPr lang="en-GB" sz="4400" b="1" dirty="0">
                <a:latin typeface="Alleyn Regular" panose="02000000000000000000" pitchFamily="50" charset="0"/>
              </a:rPr>
              <a:t>Report It!</a:t>
            </a:r>
          </a:p>
        </p:txBody>
      </p:sp>
    </p:spTree>
    <p:extLst>
      <p:ext uri="{BB962C8B-B14F-4D97-AF65-F5344CB8AC3E}">
        <p14:creationId xmlns:p14="http://schemas.microsoft.com/office/powerpoint/2010/main" val="40711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B4B347-2D27-46EA-B137-3EAB768D9B74}"/>
              </a:ext>
            </a:extLst>
          </p:cNvPr>
          <p:cNvSpPr txBox="1"/>
          <p:nvPr/>
        </p:nvSpPr>
        <p:spPr>
          <a:xfrm>
            <a:off x="557143" y="2128630"/>
            <a:ext cx="10813774" cy="4154984"/>
          </a:xfrm>
          <a:prstGeom prst="rect">
            <a:avLst/>
          </a:prstGeom>
          <a:noFill/>
        </p:spPr>
        <p:txBody>
          <a:bodyPr wrap="square" rtlCol="0">
            <a:spAutoFit/>
          </a:bodyPr>
          <a:lstStyle/>
          <a:p>
            <a:pPr algn="ctr"/>
            <a:r>
              <a:rPr lang="en-GB" sz="2400" dirty="0"/>
              <a:t>Thank you for taking the time to go through this presentation, we hope that you are now feeling #</a:t>
            </a:r>
            <a:r>
              <a:rPr lang="en-GB" sz="2400" dirty="0" err="1"/>
              <a:t>ScamAware</a:t>
            </a:r>
            <a:r>
              <a:rPr lang="en-GB" sz="2400" dirty="0"/>
              <a:t>. Please make a personal pledge to talk to your family, friends and neighbours about scams. A simple conversation could save people thousands of pounds! More information can be found at:</a:t>
            </a:r>
          </a:p>
          <a:p>
            <a:pPr algn="ctr"/>
            <a:endParaRPr lang="en-GB" sz="2400" dirty="0"/>
          </a:p>
          <a:p>
            <a:pPr algn="ctr"/>
            <a:r>
              <a:rPr lang="en-GB" sz="2400" dirty="0">
                <a:hlinkClick r:id="rId2"/>
              </a:rPr>
              <a:t>www.FriendsAgainstScams.org.uk</a:t>
            </a:r>
            <a:r>
              <a:rPr lang="en-GB" sz="2400" dirty="0"/>
              <a:t> – Friends Against Scams</a:t>
            </a:r>
          </a:p>
          <a:p>
            <a:pPr algn="ctr"/>
            <a:r>
              <a:rPr lang="en-GB" sz="2400" dirty="0">
                <a:hlinkClick r:id="rId3"/>
              </a:rPr>
              <a:t>www.thinkjessica.com</a:t>
            </a:r>
            <a:r>
              <a:rPr lang="en-GB" sz="2400" dirty="0"/>
              <a:t> – Think Jessica</a:t>
            </a:r>
          </a:p>
          <a:p>
            <a:pPr algn="ctr"/>
            <a:r>
              <a:rPr lang="en-GB" sz="2400" dirty="0">
                <a:hlinkClick r:id="rId4"/>
              </a:rPr>
              <a:t>www.citizensadvice.org.uk</a:t>
            </a:r>
            <a:r>
              <a:rPr lang="en-GB" sz="2400" dirty="0"/>
              <a:t> – Citizens advice</a:t>
            </a:r>
          </a:p>
          <a:p>
            <a:pPr algn="ctr"/>
            <a:r>
              <a:rPr lang="en-GB" sz="2400" dirty="0">
                <a:hlinkClick r:id="rId5"/>
              </a:rPr>
              <a:t>www.actionfraud.police.uk</a:t>
            </a:r>
            <a:r>
              <a:rPr lang="en-GB" sz="2400" dirty="0"/>
              <a:t> – Action Fraud</a:t>
            </a:r>
          </a:p>
          <a:p>
            <a:pPr algn="ctr"/>
            <a:r>
              <a:rPr lang="en-GB" sz="2400" dirty="0">
                <a:hlinkClick r:id="rId6"/>
              </a:rPr>
              <a:t>www.fca.org.uk</a:t>
            </a:r>
            <a:r>
              <a:rPr lang="en-GB" sz="2400" dirty="0"/>
              <a:t> – The Financial Conduct Authority</a:t>
            </a:r>
          </a:p>
          <a:p>
            <a:pPr algn="ctr"/>
            <a:r>
              <a:rPr lang="en-GB" sz="2400" dirty="0"/>
              <a:t> </a:t>
            </a:r>
          </a:p>
        </p:txBody>
      </p:sp>
      <p:sp>
        <p:nvSpPr>
          <p:cNvPr id="4" name="TextBox 3"/>
          <p:cNvSpPr txBox="1"/>
          <p:nvPr/>
        </p:nvSpPr>
        <p:spPr>
          <a:xfrm>
            <a:off x="2214563" y="558800"/>
            <a:ext cx="6786562" cy="769441"/>
          </a:xfrm>
          <a:prstGeom prst="rect">
            <a:avLst/>
          </a:prstGeom>
          <a:noFill/>
        </p:spPr>
        <p:txBody>
          <a:bodyPr wrap="square" rtlCol="0">
            <a:spAutoFit/>
          </a:bodyPr>
          <a:lstStyle/>
          <a:p>
            <a:pPr algn="ctr"/>
            <a:r>
              <a:rPr lang="en-GB" sz="4400" b="1" dirty="0">
                <a:latin typeface="Alleyn Regular" panose="02000000000000000000" pitchFamily="50" charset="0"/>
              </a:rPr>
              <a:t>Next Steps</a:t>
            </a:r>
          </a:p>
        </p:txBody>
      </p:sp>
    </p:spTree>
    <p:extLst>
      <p:ext uri="{BB962C8B-B14F-4D97-AF65-F5344CB8AC3E}">
        <p14:creationId xmlns:p14="http://schemas.microsoft.com/office/powerpoint/2010/main" val="419903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5785" y="575914"/>
            <a:ext cx="6763407" cy="707886"/>
          </a:xfrm>
          <a:prstGeom prst="rect">
            <a:avLst/>
          </a:prstGeom>
          <a:noFill/>
        </p:spPr>
        <p:txBody>
          <a:bodyPr wrap="square" rtlCol="0">
            <a:spAutoFit/>
          </a:bodyPr>
          <a:lstStyle/>
          <a:p>
            <a:pPr algn="ctr"/>
            <a:r>
              <a:rPr lang="en-GB" sz="4000" b="1" dirty="0">
                <a:latin typeface="Alleyn Regular" panose="02000000000000000000" pitchFamily="50" charset="0"/>
              </a:rPr>
              <a:t>Scams Awareness Video</a:t>
            </a:r>
          </a:p>
        </p:txBody>
      </p:sp>
      <p:pic>
        <p:nvPicPr>
          <p:cNvPr id="3" name="TQVhm8Wn8OE"/>
          <p:cNvPicPr>
            <a:picLocks noRot="1" noChangeAspect="1"/>
          </p:cNvPicPr>
          <p:nvPr>
            <a:videoFile r:link="rId1"/>
          </p:nvPr>
        </p:nvPicPr>
        <p:blipFill>
          <a:blip r:embed="rId3"/>
          <a:stretch>
            <a:fillRect/>
          </a:stretch>
        </p:blipFill>
        <p:spPr>
          <a:xfrm>
            <a:off x="2205785" y="1761275"/>
            <a:ext cx="7746021" cy="4357137"/>
          </a:xfrm>
          <a:prstGeom prst="rect">
            <a:avLst/>
          </a:prstGeom>
        </p:spPr>
      </p:pic>
    </p:spTree>
    <p:extLst>
      <p:ext uri="{BB962C8B-B14F-4D97-AF65-F5344CB8AC3E}">
        <p14:creationId xmlns:p14="http://schemas.microsoft.com/office/powerpoint/2010/main" val="128931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BE694BD-70D9-418A-B42B-17AE1457BB06}"/>
              </a:ext>
            </a:extLst>
          </p:cNvPr>
          <p:cNvSpPr txBox="1"/>
          <p:nvPr/>
        </p:nvSpPr>
        <p:spPr>
          <a:xfrm>
            <a:off x="4164796" y="2045861"/>
            <a:ext cx="7788165" cy="5139869"/>
          </a:xfrm>
          <a:prstGeom prst="rect">
            <a:avLst/>
          </a:prstGeom>
          <a:noFill/>
        </p:spPr>
        <p:txBody>
          <a:bodyPr wrap="square" rtlCol="0">
            <a:spAutoFit/>
          </a:bodyPr>
          <a:lstStyle/>
          <a:p>
            <a:pPr marL="342900" indent="-342900">
              <a:buFont typeface="Arial" panose="020B0604020202020204" pitchFamily="34" charset="0"/>
              <a:buChar char="•"/>
            </a:pPr>
            <a:r>
              <a:rPr lang="en-GB" sz="2400" dirty="0"/>
              <a:t>Rogue traders – turn up uninvited and offer to do some work on your property</a:t>
            </a:r>
          </a:p>
          <a:p>
            <a:pPr marL="342900" indent="-342900">
              <a:buFont typeface="Arial" panose="020B0604020202020204" pitchFamily="34" charset="0"/>
              <a:buChar char="•"/>
            </a:pPr>
            <a:r>
              <a:rPr lang="en-GB" sz="2400" dirty="0"/>
              <a:t>Bogus salespeople – try to pressure you into buying items you don’t need or are poor value for money</a:t>
            </a:r>
          </a:p>
          <a:p>
            <a:pPr marL="342900" indent="-342900">
              <a:buFont typeface="Arial" panose="020B0604020202020204" pitchFamily="34" charset="0"/>
              <a:buChar char="•"/>
            </a:pPr>
            <a:r>
              <a:rPr lang="en-GB" sz="2400" dirty="0"/>
              <a:t>Fake charity fundraisers – may try to get your bank or credit card details in order to steal money from you later</a:t>
            </a:r>
          </a:p>
          <a:p>
            <a:pPr marL="342900" indent="-342900">
              <a:buFont typeface="Arial" panose="020B0604020202020204" pitchFamily="34" charset="0"/>
              <a:buChar char="•"/>
            </a:pPr>
            <a:r>
              <a:rPr lang="en-GB" sz="2400" dirty="0"/>
              <a:t>Distraction burglars – often working in pairs, one will distract you whilst the other will gain access to your home via an alternative route</a:t>
            </a:r>
          </a:p>
          <a:p>
            <a:pPr marL="342900" indent="-342900">
              <a:buFont typeface="Arial" panose="020B0604020202020204" pitchFamily="34" charset="0"/>
              <a:buChar char="•"/>
            </a:pPr>
            <a:endParaRPr lang="en-GB" sz="2400" dirty="0"/>
          </a:p>
          <a:p>
            <a:r>
              <a:rPr lang="en-GB" sz="2400" dirty="0"/>
              <a:t>65% of doorstep scam victims are aged 75 and over!</a:t>
            </a:r>
          </a:p>
          <a:p>
            <a:pPr marL="342900" indent="-342900">
              <a:buFont typeface="Arial" panose="020B0604020202020204" pitchFamily="34" charset="0"/>
              <a:buChar char="•"/>
            </a:pPr>
            <a:endParaRPr lang="en-GB" sz="3200" dirty="0"/>
          </a:p>
          <a:p>
            <a:endParaRPr lang="en-GB" sz="3200" dirty="0"/>
          </a:p>
        </p:txBody>
      </p:sp>
      <p:pic>
        <p:nvPicPr>
          <p:cNvPr id="5" name="Picture 4" descr="A picture containing person, building, holding&#10;&#10;Description generated with very high confidence">
            <a:extLst>
              <a:ext uri="{FF2B5EF4-FFF2-40B4-BE49-F238E27FC236}">
                <a16:creationId xmlns:a16="http://schemas.microsoft.com/office/drawing/2014/main" xmlns="" id="{6CEEAD3A-4A3F-48E7-947E-002E5E9D1A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08" y="3647052"/>
            <a:ext cx="3230668" cy="2186190"/>
          </a:xfrm>
          <a:prstGeom prst="rect">
            <a:avLst/>
          </a:prstGeom>
        </p:spPr>
      </p:pic>
      <p:sp>
        <p:nvSpPr>
          <p:cNvPr id="6" name="TextBox 5">
            <a:extLst>
              <a:ext uri="{FF2B5EF4-FFF2-40B4-BE49-F238E27FC236}">
                <a16:creationId xmlns:a16="http://schemas.microsoft.com/office/drawing/2014/main" xmlns="" id="{665BD907-8138-47AD-8C99-F10762946D40}"/>
              </a:ext>
            </a:extLst>
          </p:cNvPr>
          <p:cNvSpPr txBox="1"/>
          <p:nvPr/>
        </p:nvSpPr>
        <p:spPr>
          <a:xfrm>
            <a:off x="183887" y="1821487"/>
            <a:ext cx="3980909" cy="1569660"/>
          </a:xfrm>
          <a:prstGeom prst="rect">
            <a:avLst/>
          </a:prstGeom>
          <a:noFill/>
        </p:spPr>
        <p:txBody>
          <a:bodyPr wrap="square" rtlCol="0">
            <a:spAutoFit/>
          </a:bodyPr>
          <a:lstStyle/>
          <a:p>
            <a:r>
              <a:rPr lang="en-GB" sz="2400" dirty="0"/>
              <a:t>Doorstep scams are where criminals turn up uninvited at your door and try to scam you. They can include:</a:t>
            </a:r>
          </a:p>
        </p:txBody>
      </p:sp>
      <p:sp>
        <p:nvSpPr>
          <p:cNvPr id="9" name="TextBox 8"/>
          <p:cNvSpPr txBox="1"/>
          <p:nvPr/>
        </p:nvSpPr>
        <p:spPr>
          <a:xfrm>
            <a:off x="2218267" y="555139"/>
            <a:ext cx="6764866" cy="769441"/>
          </a:xfrm>
          <a:prstGeom prst="rect">
            <a:avLst/>
          </a:prstGeom>
          <a:noFill/>
        </p:spPr>
        <p:txBody>
          <a:bodyPr wrap="square" rtlCol="0">
            <a:spAutoFit/>
          </a:bodyPr>
          <a:lstStyle/>
          <a:p>
            <a:pPr algn="ctr"/>
            <a:r>
              <a:rPr lang="en-GB" sz="4400" b="1" dirty="0">
                <a:latin typeface="Alleyn Regular" panose="02000000000000000000" pitchFamily="50" charset="0"/>
              </a:rPr>
              <a:t>Doorstep Scams</a:t>
            </a:r>
          </a:p>
        </p:txBody>
      </p:sp>
    </p:spTree>
    <p:extLst>
      <p:ext uri="{BB962C8B-B14F-4D97-AF65-F5344CB8AC3E}">
        <p14:creationId xmlns:p14="http://schemas.microsoft.com/office/powerpoint/2010/main" val="20937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12E62F-1DEC-487E-9934-6FFDC7E8BA39}"/>
              </a:ext>
            </a:extLst>
          </p:cNvPr>
          <p:cNvSpPr txBox="1"/>
          <p:nvPr/>
        </p:nvSpPr>
        <p:spPr>
          <a:xfrm>
            <a:off x="569843" y="1934817"/>
            <a:ext cx="11039061" cy="461665"/>
          </a:xfrm>
          <a:prstGeom prst="rect">
            <a:avLst/>
          </a:prstGeom>
          <a:noFill/>
        </p:spPr>
        <p:txBody>
          <a:bodyPr wrap="square" rtlCol="0">
            <a:spAutoFit/>
          </a:bodyPr>
          <a:lstStyle/>
          <a:p>
            <a:r>
              <a:rPr lang="en-GB" sz="2400" dirty="0"/>
              <a:t>Common phrases used by rogue traders include: </a:t>
            </a:r>
          </a:p>
        </p:txBody>
      </p:sp>
      <p:sp>
        <p:nvSpPr>
          <p:cNvPr id="4" name="Speech Bubble: Rectangle 3">
            <a:extLst>
              <a:ext uri="{FF2B5EF4-FFF2-40B4-BE49-F238E27FC236}">
                <a16:creationId xmlns:a16="http://schemas.microsoft.com/office/drawing/2014/main" xmlns="" id="{355F56D7-EF7B-4F07-B8C4-355E5DDE71B3}"/>
              </a:ext>
            </a:extLst>
          </p:cNvPr>
          <p:cNvSpPr/>
          <p:nvPr/>
        </p:nvSpPr>
        <p:spPr>
          <a:xfrm>
            <a:off x="569843" y="2531165"/>
            <a:ext cx="2425148" cy="1908313"/>
          </a:xfrm>
          <a:prstGeom prst="wedgeRectCallout">
            <a:avLst>
              <a:gd name="adj1" fmla="val -19194"/>
              <a:gd name="adj2" fmla="val 784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“We’re working round the corner and noticed a loose tile on your roof”</a:t>
            </a:r>
          </a:p>
        </p:txBody>
      </p:sp>
      <p:sp>
        <p:nvSpPr>
          <p:cNvPr id="5" name="Speech Bubble: Rectangle 4">
            <a:extLst>
              <a:ext uri="{FF2B5EF4-FFF2-40B4-BE49-F238E27FC236}">
                <a16:creationId xmlns:a16="http://schemas.microsoft.com/office/drawing/2014/main" xmlns="" id="{81BCCDEC-026F-4C79-9FF5-E94FC613CD5B}"/>
              </a:ext>
            </a:extLst>
          </p:cNvPr>
          <p:cNvSpPr/>
          <p:nvPr/>
        </p:nvSpPr>
        <p:spPr>
          <a:xfrm>
            <a:off x="7633252" y="4439478"/>
            <a:ext cx="3008244" cy="1272209"/>
          </a:xfrm>
          <a:prstGeom prst="wedgeRectCallout">
            <a:avLst>
              <a:gd name="adj1" fmla="val 49393"/>
              <a:gd name="adj2" fmla="val 762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“We’re in your area and it’s a special price if you agree today!”</a:t>
            </a:r>
          </a:p>
        </p:txBody>
      </p:sp>
      <p:sp>
        <p:nvSpPr>
          <p:cNvPr id="6" name="Speech Bubble: Oval 5">
            <a:extLst>
              <a:ext uri="{FF2B5EF4-FFF2-40B4-BE49-F238E27FC236}">
                <a16:creationId xmlns:a16="http://schemas.microsoft.com/office/drawing/2014/main" xmlns="" id="{7825AB94-52AB-4CB1-A1A9-EB7B2C107E7B}"/>
              </a:ext>
            </a:extLst>
          </p:cNvPr>
          <p:cNvSpPr/>
          <p:nvPr/>
        </p:nvSpPr>
        <p:spPr>
          <a:xfrm>
            <a:off x="3921387" y="2473243"/>
            <a:ext cx="3894082" cy="2181460"/>
          </a:xfrm>
          <a:prstGeom prst="wedgeEllipseCallout">
            <a:avLst>
              <a:gd name="adj1" fmla="val 26535"/>
              <a:gd name="adj2" fmla="val 6466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“I’ve just done a job for your neighbour and they said your tree needed pruning”</a:t>
            </a:r>
          </a:p>
        </p:txBody>
      </p:sp>
      <p:sp>
        <p:nvSpPr>
          <p:cNvPr id="8" name="Speech Bubble: Oval 7">
            <a:extLst>
              <a:ext uri="{FF2B5EF4-FFF2-40B4-BE49-F238E27FC236}">
                <a16:creationId xmlns:a16="http://schemas.microsoft.com/office/drawing/2014/main" xmlns="" id="{E74AC4FF-1BB9-4658-B2A1-6127E68EA487}"/>
              </a:ext>
            </a:extLst>
          </p:cNvPr>
          <p:cNvSpPr/>
          <p:nvPr/>
        </p:nvSpPr>
        <p:spPr>
          <a:xfrm>
            <a:off x="2038321" y="4785511"/>
            <a:ext cx="4121427" cy="1364974"/>
          </a:xfrm>
          <a:prstGeom prst="wedgeEllipseCallout">
            <a:avLst>
              <a:gd name="adj1" fmla="val -21327"/>
              <a:gd name="adj2" fmla="val -8586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“We’ve got material leftover from another job”</a:t>
            </a:r>
          </a:p>
        </p:txBody>
      </p:sp>
      <p:sp>
        <p:nvSpPr>
          <p:cNvPr id="9" name="Speech Bubble: Rectangle with Corners Rounded 8">
            <a:extLst>
              <a:ext uri="{FF2B5EF4-FFF2-40B4-BE49-F238E27FC236}">
                <a16:creationId xmlns:a16="http://schemas.microsoft.com/office/drawing/2014/main" xmlns="" id="{C76ABD36-28BF-4AEC-B1B4-4F0D85669280}"/>
              </a:ext>
            </a:extLst>
          </p:cNvPr>
          <p:cNvSpPr/>
          <p:nvPr/>
        </p:nvSpPr>
        <p:spPr>
          <a:xfrm>
            <a:off x="8741866" y="2299718"/>
            <a:ext cx="2867037" cy="1878144"/>
          </a:xfrm>
          <a:prstGeom prst="wedgeRoundRectCallout">
            <a:avLst>
              <a:gd name="adj1" fmla="val -44838"/>
              <a:gd name="adj2" fmla="val -7552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“My mate’s just kicked his ball over your fence, can we come and get it?”</a:t>
            </a:r>
          </a:p>
        </p:txBody>
      </p:sp>
      <p:sp>
        <p:nvSpPr>
          <p:cNvPr id="10" name="TextBox 9"/>
          <p:cNvSpPr txBox="1"/>
          <p:nvPr/>
        </p:nvSpPr>
        <p:spPr>
          <a:xfrm>
            <a:off x="2207172" y="556183"/>
            <a:ext cx="6779173" cy="769441"/>
          </a:xfrm>
          <a:prstGeom prst="rect">
            <a:avLst/>
          </a:prstGeom>
          <a:noFill/>
        </p:spPr>
        <p:txBody>
          <a:bodyPr wrap="square" rtlCol="0">
            <a:spAutoFit/>
          </a:bodyPr>
          <a:lstStyle/>
          <a:p>
            <a:pPr algn="ctr"/>
            <a:r>
              <a:rPr lang="en-GB" sz="4400" b="1" dirty="0">
                <a:latin typeface="Alleyn Regular" panose="02000000000000000000" pitchFamily="50" charset="0"/>
              </a:rPr>
              <a:t>Rogue Traders</a:t>
            </a:r>
          </a:p>
        </p:txBody>
      </p:sp>
    </p:spTree>
    <p:extLst>
      <p:ext uri="{BB962C8B-B14F-4D97-AF65-F5344CB8AC3E}">
        <p14:creationId xmlns:p14="http://schemas.microsoft.com/office/powerpoint/2010/main" val="37776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FAC866D-96F2-4729-9C1D-61FE0C6481A8}"/>
              </a:ext>
            </a:extLst>
          </p:cNvPr>
          <p:cNvSpPr txBox="1"/>
          <p:nvPr/>
        </p:nvSpPr>
        <p:spPr>
          <a:xfrm>
            <a:off x="87314" y="2127631"/>
            <a:ext cx="6197600"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Trading standards advise all householders to NEVER BUY GOODS AND SERVICES ON THE DOORSTEP</a:t>
            </a:r>
          </a:p>
          <a:p>
            <a:pPr marL="342900" indent="-342900">
              <a:buFont typeface="Arial" panose="020B0604020202020204" pitchFamily="34" charset="0"/>
              <a:buChar char="•"/>
            </a:pPr>
            <a:r>
              <a:rPr lang="en-GB" sz="2400" dirty="0"/>
              <a:t>Keep your front and back doors locked even when at home</a:t>
            </a:r>
          </a:p>
          <a:p>
            <a:pPr marL="342900" indent="-342900">
              <a:buFont typeface="Arial" panose="020B0604020202020204" pitchFamily="34" charset="0"/>
              <a:buChar char="•"/>
            </a:pPr>
            <a:r>
              <a:rPr lang="en-GB" sz="2400" dirty="0"/>
              <a:t>Install a spyhole or door chain in your door</a:t>
            </a:r>
          </a:p>
          <a:p>
            <a:pPr marL="342900" indent="-342900">
              <a:buFont typeface="Arial" panose="020B0604020202020204" pitchFamily="34" charset="0"/>
              <a:buChar char="•"/>
            </a:pPr>
            <a:r>
              <a:rPr lang="en-GB" sz="2400" dirty="0"/>
              <a:t>Display a ‘No Cold Calling’ sticker</a:t>
            </a:r>
          </a:p>
          <a:p>
            <a:pPr marL="342900" indent="-342900">
              <a:buFont typeface="Arial" panose="020B0604020202020204" pitchFamily="34" charset="0"/>
              <a:buChar char="•"/>
            </a:pPr>
            <a:r>
              <a:rPr lang="en-GB" sz="2400" dirty="0"/>
              <a:t>Set up a password with your utility company – this will be used by anyone they send to your home so you know the caller is genuine.</a:t>
            </a:r>
          </a:p>
        </p:txBody>
      </p:sp>
      <p:sp>
        <p:nvSpPr>
          <p:cNvPr id="4" name="Speech Bubble: Rectangle with Corners Rounded 3">
            <a:extLst>
              <a:ext uri="{FF2B5EF4-FFF2-40B4-BE49-F238E27FC236}">
                <a16:creationId xmlns:a16="http://schemas.microsoft.com/office/drawing/2014/main" xmlns="" id="{B9B6E9D0-2250-4E16-AC41-C1BABD38996F}"/>
              </a:ext>
            </a:extLst>
          </p:cNvPr>
          <p:cNvSpPr/>
          <p:nvPr/>
        </p:nvSpPr>
        <p:spPr>
          <a:xfrm>
            <a:off x="9550856" y="4126475"/>
            <a:ext cx="2408916" cy="1911468"/>
          </a:xfrm>
          <a:prstGeom prst="wedgeRoundRectCallout">
            <a:avLst>
              <a:gd name="adj1" fmla="val -54453"/>
              <a:gd name="adj2" fmla="val -74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never deal with cold callers at the door, please would you leave”</a:t>
            </a:r>
          </a:p>
        </p:txBody>
      </p:sp>
      <p:sp>
        <p:nvSpPr>
          <p:cNvPr id="5" name="Speech Bubble: Oval 4">
            <a:extLst>
              <a:ext uri="{FF2B5EF4-FFF2-40B4-BE49-F238E27FC236}">
                <a16:creationId xmlns:a16="http://schemas.microsoft.com/office/drawing/2014/main" xmlns="" id="{69341D18-2324-4480-AD3C-EA07B0CF25B4}"/>
              </a:ext>
            </a:extLst>
          </p:cNvPr>
          <p:cNvSpPr/>
          <p:nvPr/>
        </p:nvSpPr>
        <p:spPr>
          <a:xfrm>
            <a:off x="6328229" y="4020457"/>
            <a:ext cx="2888342" cy="2017486"/>
          </a:xfrm>
          <a:prstGeom prst="wedgeEllipseCallout">
            <a:avLst>
              <a:gd name="adj1" fmla="val 30687"/>
              <a:gd name="adj2" fmla="val -6054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don’t know who you are so please can you just leave”</a:t>
            </a:r>
          </a:p>
        </p:txBody>
      </p:sp>
      <p:sp>
        <p:nvSpPr>
          <p:cNvPr id="9" name="TextBox 8"/>
          <p:cNvSpPr txBox="1"/>
          <p:nvPr/>
        </p:nvSpPr>
        <p:spPr>
          <a:xfrm>
            <a:off x="6647543" y="2128042"/>
            <a:ext cx="5210628" cy="1569660"/>
          </a:xfrm>
          <a:prstGeom prst="rect">
            <a:avLst/>
          </a:prstGeom>
          <a:noFill/>
        </p:spPr>
        <p:txBody>
          <a:bodyPr wrap="square" rtlCol="0">
            <a:spAutoFit/>
          </a:bodyPr>
          <a:lstStyle/>
          <a:p>
            <a:r>
              <a:rPr lang="en-GB" sz="2400" dirty="0"/>
              <a:t>If you answer the door and you don’t know the person, remember it’s not rude to ask them to leave. Here’s some things you can say:</a:t>
            </a:r>
          </a:p>
        </p:txBody>
      </p:sp>
      <p:sp>
        <p:nvSpPr>
          <p:cNvPr id="10" name="TextBox 9"/>
          <p:cNvSpPr txBox="1"/>
          <p:nvPr/>
        </p:nvSpPr>
        <p:spPr>
          <a:xfrm>
            <a:off x="2218267" y="559996"/>
            <a:ext cx="6790267" cy="769441"/>
          </a:xfrm>
          <a:prstGeom prst="rect">
            <a:avLst/>
          </a:prstGeom>
          <a:noFill/>
        </p:spPr>
        <p:txBody>
          <a:bodyPr wrap="square" rtlCol="0">
            <a:spAutoFit/>
          </a:bodyPr>
          <a:lstStyle/>
          <a:p>
            <a:pPr algn="ctr"/>
            <a:r>
              <a:rPr lang="en-GB" sz="4400" b="1" dirty="0">
                <a:latin typeface="Alleyn Regular" panose="02000000000000000000" pitchFamily="50" charset="0"/>
              </a:rPr>
              <a:t>Top Tips</a:t>
            </a:r>
          </a:p>
        </p:txBody>
      </p:sp>
    </p:spTree>
    <p:extLst>
      <p:ext uri="{BB962C8B-B14F-4D97-AF65-F5344CB8AC3E}">
        <p14:creationId xmlns:p14="http://schemas.microsoft.com/office/powerpoint/2010/main" val="409531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80">
                                          <p:stCondLst>
                                            <p:cond delay="0"/>
                                          </p:stCondLst>
                                        </p:cTn>
                                        <p:tgtEl>
                                          <p:spTgt spid="4"/>
                                        </p:tgtEl>
                                      </p:cBhvr>
                                    </p:animEffect>
                                    <p:anim calcmode="lin" valueType="num">
                                      <p:cBhvr>
                                        <p:cTn id="5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9" dur="26">
                                          <p:stCondLst>
                                            <p:cond delay="650"/>
                                          </p:stCondLst>
                                        </p:cTn>
                                        <p:tgtEl>
                                          <p:spTgt spid="4"/>
                                        </p:tgtEl>
                                      </p:cBhvr>
                                      <p:to x="100000" y="60000"/>
                                    </p:animScale>
                                    <p:animScale>
                                      <p:cBhvr>
                                        <p:cTn id="60" dur="166" decel="50000">
                                          <p:stCondLst>
                                            <p:cond delay="676"/>
                                          </p:stCondLst>
                                        </p:cTn>
                                        <p:tgtEl>
                                          <p:spTgt spid="4"/>
                                        </p:tgtEl>
                                      </p:cBhvr>
                                      <p:to x="100000" y="100000"/>
                                    </p:animScale>
                                    <p:animScale>
                                      <p:cBhvr>
                                        <p:cTn id="61" dur="26">
                                          <p:stCondLst>
                                            <p:cond delay="1312"/>
                                          </p:stCondLst>
                                        </p:cTn>
                                        <p:tgtEl>
                                          <p:spTgt spid="4"/>
                                        </p:tgtEl>
                                      </p:cBhvr>
                                      <p:to x="100000" y="80000"/>
                                    </p:animScale>
                                    <p:animScale>
                                      <p:cBhvr>
                                        <p:cTn id="62" dur="166" decel="50000">
                                          <p:stCondLst>
                                            <p:cond delay="1338"/>
                                          </p:stCondLst>
                                        </p:cTn>
                                        <p:tgtEl>
                                          <p:spTgt spid="4"/>
                                        </p:tgtEl>
                                      </p:cBhvr>
                                      <p:to x="100000" y="100000"/>
                                    </p:animScale>
                                    <p:animScale>
                                      <p:cBhvr>
                                        <p:cTn id="63" dur="26">
                                          <p:stCondLst>
                                            <p:cond delay="1642"/>
                                          </p:stCondLst>
                                        </p:cTn>
                                        <p:tgtEl>
                                          <p:spTgt spid="4"/>
                                        </p:tgtEl>
                                      </p:cBhvr>
                                      <p:to x="100000" y="90000"/>
                                    </p:animScale>
                                    <p:animScale>
                                      <p:cBhvr>
                                        <p:cTn id="64" dur="166" decel="50000">
                                          <p:stCondLst>
                                            <p:cond delay="1668"/>
                                          </p:stCondLst>
                                        </p:cTn>
                                        <p:tgtEl>
                                          <p:spTgt spid="4"/>
                                        </p:tgtEl>
                                      </p:cBhvr>
                                      <p:to x="100000" y="100000"/>
                                    </p:animScale>
                                    <p:animScale>
                                      <p:cBhvr>
                                        <p:cTn id="65" dur="26">
                                          <p:stCondLst>
                                            <p:cond delay="1808"/>
                                          </p:stCondLst>
                                        </p:cTn>
                                        <p:tgtEl>
                                          <p:spTgt spid="4"/>
                                        </p:tgtEl>
                                      </p:cBhvr>
                                      <p:to x="100000" y="95000"/>
                                    </p:animScale>
                                    <p:animScale>
                                      <p:cBhvr>
                                        <p:cTn id="6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E54E5F-D24B-4438-81AE-CF6B5607AB40}"/>
              </a:ext>
            </a:extLst>
          </p:cNvPr>
          <p:cNvSpPr txBox="1"/>
          <p:nvPr/>
        </p:nvSpPr>
        <p:spPr>
          <a:xfrm>
            <a:off x="105912" y="1725997"/>
            <a:ext cx="3390900" cy="1569660"/>
          </a:xfrm>
          <a:prstGeom prst="rect">
            <a:avLst/>
          </a:prstGeom>
          <a:noFill/>
        </p:spPr>
        <p:txBody>
          <a:bodyPr wrap="square" rtlCol="0">
            <a:spAutoFit/>
          </a:bodyPr>
          <a:lstStyle/>
          <a:p>
            <a:r>
              <a:rPr lang="en-GB" sz="2400" dirty="0"/>
              <a:t>Some people receive hundreds of scam letters each week. Common mail scams include:</a:t>
            </a:r>
          </a:p>
        </p:txBody>
      </p:sp>
      <p:pic>
        <p:nvPicPr>
          <p:cNvPr id="6" name="Picture 5">
            <a:extLst>
              <a:ext uri="{FF2B5EF4-FFF2-40B4-BE49-F238E27FC236}">
                <a16:creationId xmlns:a16="http://schemas.microsoft.com/office/drawing/2014/main" xmlns="" id="{29302696-3DFA-4F29-A98C-EEB6D569E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620" y="3295657"/>
            <a:ext cx="2586724" cy="2586724"/>
          </a:xfrm>
          <a:prstGeom prst="rect">
            <a:avLst/>
          </a:prstGeom>
        </p:spPr>
      </p:pic>
      <p:sp>
        <p:nvSpPr>
          <p:cNvPr id="8" name="TextBox 7">
            <a:extLst>
              <a:ext uri="{FF2B5EF4-FFF2-40B4-BE49-F238E27FC236}">
                <a16:creationId xmlns:a16="http://schemas.microsoft.com/office/drawing/2014/main" xmlns="" id="{749D1454-3454-4103-A5DC-A9017CCA1E03}"/>
              </a:ext>
            </a:extLst>
          </p:cNvPr>
          <p:cNvSpPr txBox="1"/>
          <p:nvPr/>
        </p:nvSpPr>
        <p:spPr>
          <a:xfrm>
            <a:off x="3366052" y="1846470"/>
            <a:ext cx="8426594"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FF0000"/>
                </a:solidFill>
              </a:rPr>
              <a:t>Lottery, prize draw or 419 (advance fee fraud) scams </a:t>
            </a:r>
            <a:r>
              <a:rPr lang="en-GB" sz="2400" dirty="0"/>
              <a:t>– These mailings claim that you are entitled to a large sum of money, they just require a small fee for the money to be released.</a:t>
            </a:r>
          </a:p>
          <a:p>
            <a:endParaRPr lang="en-GB" sz="2400" dirty="0"/>
          </a:p>
          <a:p>
            <a:pPr marL="285750" indent="-285750">
              <a:buFont typeface="Arial" panose="020B0604020202020204" pitchFamily="34" charset="0"/>
              <a:buChar char="•"/>
            </a:pPr>
            <a:r>
              <a:rPr lang="en-GB" sz="2400" dirty="0">
                <a:solidFill>
                  <a:srgbClr val="FF0000"/>
                </a:solidFill>
              </a:rPr>
              <a:t>Catalogue scams</a:t>
            </a:r>
            <a:r>
              <a:rPr lang="en-GB" sz="2400" dirty="0"/>
              <a:t> – catalogues arrive in the post selling vitamins, “miracle cures” or other items at so-called “bargain prices”. Products either never arrive or are of no value.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solidFill>
                  <a:srgbClr val="FF0000"/>
                </a:solidFill>
              </a:rPr>
              <a:t>Clairvoyant scams </a:t>
            </a:r>
            <a:r>
              <a:rPr lang="en-GB" sz="2400" dirty="0"/>
              <a:t>– these claim they can make contact with a deceased relative or can predict your future – for a fee. Recently bereaved people can be especially susceptible.</a:t>
            </a:r>
          </a:p>
          <a:p>
            <a:endParaRPr lang="en-GB" sz="2400" dirty="0"/>
          </a:p>
        </p:txBody>
      </p:sp>
      <p:sp>
        <p:nvSpPr>
          <p:cNvPr id="2" name="TextBox 1"/>
          <p:cNvSpPr txBox="1"/>
          <p:nvPr/>
        </p:nvSpPr>
        <p:spPr>
          <a:xfrm>
            <a:off x="3780390" y="547787"/>
            <a:ext cx="3963436" cy="769441"/>
          </a:xfrm>
          <a:prstGeom prst="rect">
            <a:avLst/>
          </a:prstGeom>
          <a:noFill/>
        </p:spPr>
        <p:txBody>
          <a:bodyPr wrap="square" rtlCol="0">
            <a:spAutoFit/>
          </a:bodyPr>
          <a:lstStyle/>
          <a:p>
            <a:r>
              <a:rPr lang="en-GB" sz="4400" b="1" dirty="0">
                <a:latin typeface="Alleyn Regular" panose="02000000000000000000" pitchFamily="50" charset="0"/>
              </a:rPr>
              <a:t>Postal Scams</a:t>
            </a:r>
          </a:p>
        </p:txBody>
      </p:sp>
    </p:spTree>
    <p:extLst>
      <p:ext uri="{BB962C8B-B14F-4D97-AF65-F5344CB8AC3E}">
        <p14:creationId xmlns:p14="http://schemas.microsoft.com/office/powerpoint/2010/main" val="308798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9B8145-F4B9-4C22-BDE6-3A228A982846}"/>
              </a:ext>
            </a:extLst>
          </p:cNvPr>
          <p:cNvSpPr txBox="1"/>
          <p:nvPr/>
        </p:nvSpPr>
        <p:spPr>
          <a:xfrm>
            <a:off x="977900" y="1890435"/>
            <a:ext cx="10668000" cy="3970318"/>
          </a:xfrm>
          <a:prstGeom prst="rect">
            <a:avLst/>
          </a:prstGeom>
          <a:noFill/>
        </p:spPr>
        <p:txBody>
          <a:bodyPr wrap="square" rtlCol="0">
            <a:spAutoFit/>
          </a:bodyPr>
          <a:lstStyle/>
          <a:p>
            <a:pPr>
              <a:spcAft>
                <a:spcPts val="1800"/>
              </a:spcAft>
            </a:pPr>
            <a:r>
              <a:rPr lang="en-GB" sz="2400" dirty="0">
                <a:solidFill>
                  <a:srgbClr val="FF0000"/>
                </a:solidFill>
              </a:rPr>
              <a:t>REMEMBER: IF IT SEEMS TOO GOOD TO BE TRUE, IT USUALLY IS!</a:t>
            </a:r>
            <a:endParaRPr lang="en-GB" sz="2400" dirty="0"/>
          </a:p>
          <a:p>
            <a:pPr marL="342900" indent="-342900">
              <a:spcAft>
                <a:spcPts val="1800"/>
              </a:spcAft>
              <a:buFont typeface="Arial" panose="020B0604020202020204" pitchFamily="34" charset="0"/>
              <a:buChar char="•"/>
            </a:pPr>
            <a:r>
              <a:rPr lang="en-GB" sz="2400" dirty="0"/>
              <a:t>If you’ve been told you’ve won something in a raffle, prize draw or competition, think about whether you actually entered.  If not, you can be sure it’s a scam.</a:t>
            </a:r>
          </a:p>
          <a:p>
            <a:pPr marL="342900" indent="-342900">
              <a:spcAft>
                <a:spcPts val="1800"/>
              </a:spcAft>
              <a:buFont typeface="Arial" panose="020B0604020202020204" pitchFamily="34" charset="0"/>
              <a:buChar char="•"/>
            </a:pPr>
            <a:r>
              <a:rPr lang="en-GB" sz="2400" dirty="0"/>
              <a:t>If you are asked to pay a fee up-front in order to receive your money, it’s a scam.</a:t>
            </a:r>
          </a:p>
          <a:p>
            <a:pPr marL="342900" indent="-342900">
              <a:spcAft>
                <a:spcPts val="1800"/>
              </a:spcAft>
              <a:buFont typeface="Arial" panose="020B0604020202020204" pitchFamily="34" charset="0"/>
              <a:buChar char="•"/>
            </a:pPr>
            <a:r>
              <a:rPr lang="en-GB" sz="2400" dirty="0"/>
              <a:t>Have you received a letter or catalogue out of the blue from a company or person you’ve never had contact with before? Chances are it’s a scam.</a:t>
            </a:r>
          </a:p>
          <a:p>
            <a:pPr marL="342900" indent="-342900">
              <a:spcAft>
                <a:spcPts val="1800"/>
              </a:spcAft>
              <a:buFont typeface="Arial" panose="020B0604020202020204" pitchFamily="34" charset="0"/>
              <a:buChar char="•"/>
            </a:pPr>
            <a:r>
              <a:rPr lang="en-GB" sz="2400" dirty="0"/>
              <a:t>If you receive anything in the post that has any of these attributes, report the scam to Action Fraud, shred your personal details and put it in the bin.</a:t>
            </a:r>
          </a:p>
        </p:txBody>
      </p:sp>
      <p:sp>
        <p:nvSpPr>
          <p:cNvPr id="4" name="TextBox 3"/>
          <p:cNvSpPr txBox="1"/>
          <p:nvPr/>
        </p:nvSpPr>
        <p:spPr>
          <a:xfrm>
            <a:off x="2192866" y="553260"/>
            <a:ext cx="6807199" cy="769441"/>
          </a:xfrm>
          <a:prstGeom prst="rect">
            <a:avLst/>
          </a:prstGeom>
          <a:noFill/>
        </p:spPr>
        <p:txBody>
          <a:bodyPr wrap="square" rtlCol="0">
            <a:spAutoFit/>
          </a:bodyPr>
          <a:lstStyle/>
          <a:p>
            <a:pPr algn="ctr"/>
            <a:r>
              <a:rPr lang="en-GB" sz="4400" b="1" dirty="0">
                <a:latin typeface="Alleyn Regular" panose="02000000000000000000" pitchFamily="50" charset="0"/>
              </a:rPr>
              <a:t>Top Tips</a:t>
            </a:r>
          </a:p>
        </p:txBody>
      </p:sp>
    </p:spTree>
    <p:extLst>
      <p:ext uri="{BB962C8B-B14F-4D97-AF65-F5344CB8AC3E}">
        <p14:creationId xmlns:p14="http://schemas.microsoft.com/office/powerpoint/2010/main" val="26030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82E81E4-3A4E-4F97-B08C-044CDA20A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20" y="3935333"/>
            <a:ext cx="3243175" cy="2084898"/>
          </a:xfrm>
          <a:prstGeom prst="rect">
            <a:avLst/>
          </a:prstGeom>
        </p:spPr>
      </p:pic>
      <p:sp>
        <p:nvSpPr>
          <p:cNvPr id="5" name="TextBox 4">
            <a:extLst>
              <a:ext uri="{FF2B5EF4-FFF2-40B4-BE49-F238E27FC236}">
                <a16:creationId xmlns:a16="http://schemas.microsoft.com/office/drawing/2014/main" xmlns="" id="{E3BD2B03-208C-44CA-AE43-10ECD6824684}"/>
              </a:ext>
            </a:extLst>
          </p:cNvPr>
          <p:cNvSpPr txBox="1"/>
          <p:nvPr/>
        </p:nvSpPr>
        <p:spPr>
          <a:xfrm>
            <a:off x="609420" y="1856298"/>
            <a:ext cx="3771900" cy="2308324"/>
          </a:xfrm>
          <a:prstGeom prst="rect">
            <a:avLst/>
          </a:prstGeom>
          <a:noFill/>
        </p:spPr>
        <p:txBody>
          <a:bodyPr wrap="square" rtlCol="0">
            <a:spAutoFit/>
          </a:bodyPr>
          <a:lstStyle/>
          <a:p>
            <a:r>
              <a:rPr lang="en-GB" sz="2400" dirty="0"/>
              <a:t>Criminals often use telephone scams to obtain personal details and/or financial information. Common telephone scams include:</a:t>
            </a:r>
          </a:p>
        </p:txBody>
      </p:sp>
      <p:sp>
        <p:nvSpPr>
          <p:cNvPr id="6" name="TextBox 5">
            <a:extLst>
              <a:ext uri="{FF2B5EF4-FFF2-40B4-BE49-F238E27FC236}">
                <a16:creationId xmlns:a16="http://schemas.microsoft.com/office/drawing/2014/main" xmlns="" id="{DBE9B0BB-C8E0-4897-9829-B5305EF77585}"/>
              </a:ext>
            </a:extLst>
          </p:cNvPr>
          <p:cNvSpPr txBox="1"/>
          <p:nvPr/>
        </p:nvSpPr>
        <p:spPr>
          <a:xfrm>
            <a:off x="4546600" y="1856298"/>
            <a:ext cx="7316216" cy="3877985"/>
          </a:xfrm>
          <a:prstGeom prst="rect">
            <a:avLst/>
          </a:prstGeom>
          <a:noFill/>
        </p:spPr>
        <p:txBody>
          <a:bodyPr wrap="square" rtlCol="0">
            <a:spAutoFit/>
          </a:bodyPr>
          <a:lstStyle/>
          <a:p>
            <a:pPr>
              <a:spcAft>
                <a:spcPts val="1800"/>
              </a:spcAft>
            </a:pPr>
            <a:r>
              <a:rPr lang="en-GB" sz="2400" dirty="0">
                <a:solidFill>
                  <a:srgbClr val="FF0000"/>
                </a:solidFill>
              </a:rPr>
              <a:t>Bank account scams </a:t>
            </a:r>
            <a:r>
              <a:rPr lang="en-GB" sz="2400" dirty="0"/>
              <a:t>- Someone posing as an official from your bank or the police, saying your bank account has been fraudulently accessed and so a new ‘safe’ account has been opened for you to transfer your money into</a:t>
            </a:r>
          </a:p>
          <a:p>
            <a:pPr>
              <a:spcAft>
                <a:spcPts val="1800"/>
              </a:spcAft>
            </a:pPr>
            <a:r>
              <a:rPr lang="en-GB" sz="2400" dirty="0">
                <a:solidFill>
                  <a:srgbClr val="FF0000"/>
                </a:solidFill>
              </a:rPr>
              <a:t>Courier scams </a:t>
            </a:r>
            <a:r>
              <a:rPr lang="en-GB" sz="2400" dirty="0"/>
              <a:t>– where criminals will call and pretend to be from your bank or utility company. They ask for your PIN number, and then send a ‘courier’ to your house to collect your bank card</a:t>
            </a:r>
          </a:p>
          <a:p>
            <a:endParaRPr lang="en-GB" sz="2400" dirty="0"/>
          </a:p>
        </p:txBody>
      </p:sp>
      <p:sp>
        <p:nvSpPr>
          <p:cNvPr id="3" name="TextBox 2"/>
          <p:cNvSpPr txBox="1"/>
          <p:nvPr/>
        </p:nvSpPr>
        <p:spPr>
          <a:xfrm>
            <a:off x="2257425" y="544304"/>
            <a:ext cx="6743700" cy="769441"/>
          </a:xfrm>
          <a:prstGeom prst="rect">
            <a:avLst/>
          </a:prstGeom>
          <a:noFill/>
        </p:spPr>
        <p:txBody>
          <a:bodyPr wrap="square" rtlCol="0">
            <a:spAutoFit/>
          </a:bodyPr>
          <a:lstStyle/>
          <a:p>
            <a:pPr algn="ctr"/>
            <a:r>
              <a:rPr lang="en-GB" sz="4400" b="1" dirty="0">
                <a:latin typeface="Alleyn Regular" panose="02000000000000000000" pitchFamily="50" charset="0"/>
              </a:rPr>
              <a:t>Telephone Scams</a:t>
            </a:r>
          </a:p>
        </p:txBody>
      </p:sp>
    </p:spTree>
    <p:extLst>
      <p:ext uri="{BB962C8B-B14F-4D97-AF65-F5344CB8AC3E}">
        <p14:creationId xmlns:p14="http://schemas.microsoft.com/office/powerpoint/2010/main" val="41427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D04547551624B846D21AB5BEFB30D" ma:contentTypeVersion="11" ma:contentTypeDescription="Create a new document." ma:contentTypeScope="" ma:versionID="333a4dfe75cce6adbb108bbce61cbd0a">
  <xsd:schema xmlns:xsd="http://www.w3.org/2001/XMLSchema" xmlns:xs="http://www.w3.org/2001/XMLSchema" xmlns:p="http://schemas.microsoft.com/office/2006/metadata/properties" xmlns:ns2="e2b4769b-1392-4857-bf80-02d79cea6f97" xmlns:ns3="e5b2ecf0-566a-428b-ad9c-28fac7176d45" targetNamespace="http://schemas.microsoft.com/office/2006/metadata/properties" ma:root="true" ma:fieldsID="6810bacc23002a80c04f0f152fec73d9" ns2:_="" ns3:_="">
    <xsd:import namespace="e2b4769b-1392-4857-bf80-02d79cea6f97"/>
    <xsd:import namespace="e5b2ecf0-566a-428b-ad9c-28fac7176d4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4769b-1392-4857-bf80-02d79cea6f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b2ecf0-566a-428b-ad9c-28fac7176d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A1F3A4-174B-4BE0-9B8D-62A7CB10E33C}"/>
</file>

<file path=customXml/itemProps2.xml><?xml version="1.0" encoding="utf-8"?>
<ds:datastoreItem xmlns:ds="http://schemas.openxmlformats.org/officeDocument/2006/customXml" ds:itemID="{58AC8645-2F43-43B8-A85B-76D716380244}"/>
</file>

<file path=customXml/itemProps3.xml><?xml version="1.0" encoding="utf-8"?>
<ds:datastoreItem xmlns:ds="http://schemas.openxmlformats.org/officeDocument/2006/customXml" ds:itemID="{B77C986D-6B10-4B61-87AD-AAF25ED6C767}"/>
</file>

<file path=docProps/app.xml><?xml version="1.0" encoding="utf-8"?>
<Properties xmlns="http://schemas.openxmlformats.org/officeDocument/2006/extended-properties" xmlns:vt="http://schemas.openxmlformats.org/officeDocument/2006/docPropsVTypes">
  <TotalTime>2091</TotalTime>
  <Words>2081</Words>
  <Application>Microsoft Office PowerPoint</Application>
  <PresentationFormat>Widescreen</PresentationFormat>
  <Paragraphs>134</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Alleyn Regular</vt:lpstr>
      <vt:lpstr>Arial</vt:lpstr>
      <vt:lpstr>Calibri</vt:lpstr>
      <vt:lpstr>Calibri Light</vt:lpstr>
      <vt:lpstr>Office Theme</vt:lpstr>
      <vt:lpstr>Scams and Older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SCAMS &amp; OLDER PEOPLE</dc:title>
  <dc:creator>Adam Carter</dc:creator>
  <cp:lastModifiedBy>Adam Carter</cp:lastModifiedBy>
  <cp:revision>100</cp:revision>
  <dcterms:modified xsi:type="dcterms:W3CDTF">2019-10-24T09:51:55Z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0x010100FC0D04547551624B846D21AB5BEFB30D</vt:lpwstr>
  </property>
</Properties>
</file>