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60" r:id="rId6"/>
    <p:sldId id="262" r:id="rId7"/>
    <p:sldId id="294" r:id="rId8"/>
    <p:sldId id="268" r:id="rId9"/>
    <p:sldId id="270" r:id="rId10"/>
    <p:sldId id="272" r:id="rId11"/>
    <p:sldId id="304" r:id="rId12"/>
    <p:sldId id="301" r:id="rId13"/>
    <p:sldId id="291" r:id="rId14"/>
    <p:sldId id="292" r:id="rId15"/>
    <p:sldId id="302" r:id="rId16"/>
    <p:sldId id="286" r:id="rId17"/>
    <p:sldId id="276" r:id="rId18"/>
    <p:sldId id="300" r:id="rId19"/>
    <p:sldId id="30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224A0-CB9A-4FBB-A19E-DA103EC06312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65F82-2F24-4476-89CA-1316FD121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43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45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2FCC76-F1CF-4FE9-A296-1CA2D4EC9CB0}" type="slidenum">
              <a:rPr lang="en-US" altLang="en-US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47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6CDD1-8653-4939-A62C-521E5D6C29E7}" type="slidenum">
              <a:rPr lang="en-GB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10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0B7B5FB-1605-4AAB-800F-6BD054C0EF17}" type="slidenum">
              <a:rPr lang="en-GB" sz="1200">
                <a:solidFill>
                  <a:prstClr val="black"/>
                </a:solidFill>
              </a:rPr>
              <a:pPr algn="r" eaLnBrk="0" hangingPunct="0"/>
              <a:t>12</a:t>
            </a:fld>
            <a:endParaRPr lang="en-GB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572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59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7B3D-7E30-4759-B8DE-FECEE0209005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0DB-A464-4BFE-B8EA-BDE99DE3B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7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7B3D-7E30-4759-B8DE-FECEE0209005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0DB-A464-4BFE-B8EA-BDE99DE3B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00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7B3D-7E30-4759-B8DE-FECEE0209005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0DB-A464-4BFE-B8EA-BDE99DE3B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84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7B3D-7E30-4759-B8DE-FECEE0209005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0DB-A464-4BFE-B8EA-BDE99DE3B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8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7B3D-7E30-4759-B8DE-FECEE0209005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0DB-A464-4BFE-B8EA-BDE99DE3B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1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7B3D-7E30-4759-B8DE-FECEE0209005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0DB-A464-4BFE-B8EA-BDE99DE3B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9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7B3D-7E30-4759-B8DE-FECEE0209005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0DB-A464-4BFE-B8EA-BDE99DE3B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96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7B3D-7E30-4759-B8DE-FECEE0209005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0DB-A464-4BFE-B8EA-BDE99DE3B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72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7B3D-7E30-4759-B8DE-FECEE0209005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0DB-A464-4BFE-B8EA-BDE99DE3B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10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7B3D-7E30-4759-B8DE-FECEE0209005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0DB-A464-4BFE-B8EA-BDE99DE3B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25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7B3D-7E30-4759-B8DE-FECEE0209005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A0DB-A464-4BFE-B8EA-BDE99DE3B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0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D7B3D-7E30-4759-B8DE-FECEE0209005}" type="datetimeFigureOut">
              <a:rPr lang="en-GB" smtClean="0"/>
              <a:t>09/08/2017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5A0DB-A464-4BFE-B8EA-BDE99DE3B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22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eta.met.police.uk/true-vision-report-hate-crime/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image.cbsnews.com/images/2000/08/25/image228073x.jpg&amp;imgrefurl=http://www.cbsnews.com/stories/2001/02/13/national/main271700.shtml&amp;usg=__m3HikY0q-S43ohd20f9Yk4sHojQ=&amp;h=278&amp;w=370&amp;sz=19&amp;hl=en&amp;start=333&amp;tbnid=DoKz5G_zA6zQOM:&amp;tbnh=92&amp;tbnw=122&amp;prev=/images?q%3DDisability%2BHate%2BCrime%26start%3D320%26gbv%3D2%26ndsp%3D20%26hl%3Den%26sa%3D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phen\Pictures\Hate Crime etc\Hate Crime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564904"/>
            <a:ext cx="301791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07626" y="908720"/>
            <a:ext cx="600859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LET’S </a:t>
            </a:r>
            <a:r>
              <a: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STOP DISABILITY HATE CR</a:t>
            </a:r>
            <a:r>
              <a: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I</a:t>
            </a:r>
            <a:r>
              <a: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ME </a:t>
            </a:r>
          </a:p>
        </p:txBody>
      </p:sp>
      <p:pic>
        <p:nvPicPr>
          <p:cNvPr id="6" name="Picture 5" descr="New Logo full colou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21590"/>
            <a:ext cx="1457325" cy="1457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3206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Case Study: Miss J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500" dirty="0"/>
              <a:t>She has both mental health and mobility problems </a:t>
            </a:r>
          </a:p>
          <a:p>
            <a:pPr eaLnBrk="1" hangingPunct="1">
              <a:lnSpc>
                <a:spcPct val="80000"/>
              </a:lnSpc>
            </a:pPr>
            <a:r>
              <a:rPr lang="en-GB" sz="2500" dirty="0"/>
              <a:t>She’s a single mother to two small children </a:t>
            </a:r>
          </a:p>
          <a:p>
            <a:pPr eaLnBrk="1" hangingPunct="1">
              <a:lnSpc>
                <a:spcPct val="80000"/>
              </a:lnSpc>
            </a:pPr>
            <a:r>
              <a:rPr lang="en-GB" sz="2500" dirty="0"/>
              <a:t>She’s on state benefits. </a:t>
            </a:r>
          </a:p>
          <a:p>
            <a:pPr eaLnBrk="1" hangingPunct="1">
              <a:lnSpc>
                <a:spcPct val="80000"/>
              </a:lnSpc>
            </a:pPr>
            <a:r>
              <a:rPr lang="en-GB" sz="2500" dirty="0"/>
              <a:t>She’s what is termed as vulnerable </a:t>
            </a:r>
          </a:p>
          <a:p>
            <a:pPr eaLnBrk="1" hangingPunct="1">
              <a:lnSpc>
                <a:spcPct val="80000"/>
              </a:lnSpc>
            </a:pPr>
            <a:r>
              <a:rPr lang="en-GB" sz="2500" dirty="0"/>
              <a:t>A gang of boys on the estate have been harassing her over the past few months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500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700" b="1" i="1" dirty="0"/>
              <a:t>“</a:t>
            </a:r>
            <a:r>
              <a:rPr lang="en-GB" sz="2400" b="1" i="1" dirty="0"/>
              <a:t>The police looked at me because I’m grown woman being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i="1" dirty="0"/>
              <a:t>  bullied … and say ‘just deal with it’ but I can’t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i="1" dirty="0"/>
              <a:t>  because when I’m face to face with eight or nine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i="1" dirty="0"/>
              <a:t>  people all giving me verbal abuse…”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67299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Miss J’s fears of </a:t>
            </a:r>
            <a:b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reporting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z="3100" dirty="0">
              <a:solidFill>
                <a:schemeClr val="tx2"/>
              </a:solidFill>
            </a:endParaRPr>
          </a:p>
          <a:p>
            <a:pPr eaLnBrk="1" hangingPunct="1"/>
            <a:r>
              <a:rPr lang="en-GB" sz="3100" dirty="0"/>
              <a:t>Not being believed</a:t>
            </a:r>
          </a:p>
          <a:p>
            <a:pPr eaLnBrk="1" hangingPunct="1"/>
            <a:r>
              <a:rPr lang="en-GB" sz="3100" dirty="0"/>
              <a:t>False allegations from the perpetrators</a:t>
            </a:r>
          </a:p>
          <a:p>
            <a:pPr eaLnBrk="1" hangingPunct="1"/>
            <a:r>
              <a:rPr lang="en-GB" sz="3100" dirty="0"/>
              <a:t>Losing control and fighting back </a:t>
            </a:r>
          </a:p>
          <a:p>
            <a:pPr eaLnBrk="1" hangingPunct="1"/>
            <a:r>
              <a:rPr lang="en-GB" sz="3100" dirty="0"/>
              <a:t>Potentially losing her kids if she does</a:t>
            </a:r>
            <a:endParaRPr lang="en-GB" dirty="0"/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358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Why stopping Hate Crime </a:t>
            </a:r>
            <a:br>
              <a:rPr lang="en-GB" sz="3600" dirty="0">
                <a:solidFill>
                  <a:schemeClr val="accent1"/>
                </a:solidFill>
              </a:rPr>
            </a:br>
            <a:r>
              <a:rPr lang="en-GB" sz="3600" dirty="0">
                <a:solidFill>
                  <a:schemeClr val="accent1"/>
                </a:solidFill>
              </a:rPr>
              <a:t>is so important</a:t>
            </a:r>
            <a:endParaRPr lang="en-US" sz="3600" dirty="0">
              <a:solidFill>
                <a:srgbClr val="0066FF"/>
              </a:solidFill>
            </a:endParaRPr>
          </a:p>
        </p:txBody>
      </p:sp>
      <p:sp>
        <p:nvSpPr>
          <p:cNvPr id="6041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68760"/>
            <a:ext cx="8229600" cy="4968552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r>
              <a:rPr lang="en-GB" dirty="0"/>
              <a:t>Has a great impact on the victim  </a:t>
            </a:r>
          </a:p>
          <a:p>
            <a:pPr lvl="1"/>
            <a:r>
              <a:rPr lang="en-GB" dirty="0"/>
              <a:t>Affects the wider community</a:t>
            </a:r>
          </a:p>
          <a:p>
            <a:pPr lvl="1"/>
            <a:r>
              <a:rPr lang="en-GB" dirty="0"/>
              <a:t>Has an impact on community cohesion</a:t>
            </a:r>
          </a:p>
          <a:p>
            <a:pPr lvl="1"/>
            <a:r>
              <a:rPr lang="en-GB" dirty="0"/>
              <a:t>Affects confidence in the Police and other agencies</a:t>
            </a:r>
          </a:p>
          <a:p>
            <a:pPr lvl="1"/>
            <a:r>
              <a:rPr lang="en-GB" dirty="0"/>
              <a:t>Prevents escalation in seriousness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The cost to society is massive. </a:t>
            </a:r>
          </a:p>
        </p:txBody>
      </p:sp>
    </p:spTree>
    <p:extLst>
      <p:ext uri="{BB962C8B-B14F-4D97-AF65-F5344CB8AC3E}">
        <p14:creationId xmlns:p14="http://schemas.microsoft.com/office/powerpoint/2010/main" val="2671253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32481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Impact and Effect</a:t>
            </a:r>
            <a:endParaRPr lang="en-GB" sz="3600" b="1" i="1" dirty="0">
              <a:solidFill>
                <a:schemeClr val="tx2">
                  <a:lumMod val="60000"/>
                  <a:lumOff val="40000"/>
                </a:schemeClr>
              </a:solidFill>
              <a:latin typeface="Andalus" pitchFamily="16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648200" y="1800225"/>
            <a:ext cx="4038600" cy="4487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1163"/>
              </a:spcBef>
              <a:buSzPct val="45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Fear</a:t>
            </a:r>
          </a:p>
          <a:p>
            <a:pPr marL="341313" indent="-341313">
              <a:lnSpc>
                <a:spcPct val="80000"/>
              </a:lnSpc>
              <a:spcBef>
                <a:spcPts val="1163"/>
              </a:spcBef>
              <a:buSzPct val="45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Reluctance to leave home</a:t>
            </a:r>
          </a:p>
          <a:p>
            <a:pPr marL="341313" indent="-341313">
              <a:lnSpc>
                <a:spcPct val="80000"/>
              </a:lnSpc>
              <a:spcBef>
                <a:spcPts val="1163"/>
              </a:spcBef>
              <a:buSzPct val="45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Homes become fortress</a:t>
            </a:r>
          </a:p>
          <a:p>
            <a:pPr marL="341313" indent="-341313">
              <a:lnSpc>
                <a:spcPct val="80000"/>
              </a:lnSpc>
              <a:spcBef>
                <a:spcPts val="1163"/>
              </a:spcBef>
              <a:buSzPct val="45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Isolation</a:t>
            </a:r>
          </a:p>
          <a:p>
            <a:pPr marL="341313" indent="-341313">
              <a:lnSpc>
                <a:spcPct val="80000"/>
              </a:lnSpc>
              <a:spcBef>
                <a:spcPts val="1163"/>
              </a:spcBef>
              <a:buSzPct val="45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Changes in routines</a:t>
            </a:r>
          </a:p>
          <a:p>
            <a:pPr marL="341313" indent="-341313">
              <a:lnSpc>
                <a:spcPct val="80000"/>
              </a:lnSpc>
              <a:spcBef>
                <a:spcPts val="1163"/>
              </a:spcBef>
              <a:buSzPct val="45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Family breakdown</a:t>
            </a:r>
          </a:p>
          <a:p>
            <a:pPr marL="341313" indent="-341313">
              <a:lnSpc>
                <a:spcPct val="80000"/>
              </a:lnSpc>
              <a:spcBef>
                <a:spcPts val="1163"/>
              </a:spcBef>
              <a:buSzPct val="45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Acceptance of victimisation</a:t>
            </a:r>
          </a:p>
          <a:p>
            <a:pPr marL="341313" indent="-341313">
              <a:lnSpc>
                <a:spcPct val="80000"/>
              </a:lnSpc>
              <a:spcBef>
                <a:spcPts val="1163"/>
              </a:spcBef>
              <a:buSzPct val="45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Loss of friends / friends do not visit</a:t>
            </a:r>
          </a:p>
          <a:p>
            <a:pPr marL="341313" indent="-341313">
              <a:lnSpc>
                <a:spcPct val="80000"/>
              </a:lnSpc>
              <a:spcBef>
                <a:spcPts val="1163"/>
              </a:spcBef>
              <a:buSzPct val="45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Impact on health and wellbeing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877888" y="1600200"/>
            <a:ext cx="3195637" cy="4524375"/>
            <a:chOff x="553" y="1008"/>
            <a:chExt cx="2013" cy="2850"/>
          </a:xfrm>
        </p:grpSpPr>
        <p:pic>
          <p:nvPicPr>
            <p:cNvPr id="1126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3" y="1008"/>
              <a:ext cx="2013" cy="2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553" y="1008"/>
              <a:ext cx="2013" cy="2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120119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Challenges of Disability Hate Crime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15200" cy="4525963"/>
          </a:xfrm>
        </p:spPr>
        <p:txBody>
          <a:bodyPr/>
          <a:lstStyle/>
          <a:p>
            <a:r>
              <a:rPr lang="en-GB" altLang="en-US" dirty="0"/>
              <a:t>Massive under reporting – including Anti-Social Behaviour incidents</a:t>
            </a:r>
          </a:p>
          <a:p>
            <a:endParaRPr lang="en-GB" altLang="en-US" dirty="0"/>
          </a:p>
          <a:p>
            <a:r>
              <a:rPr lang="en-GB" altLang="en-US" dirty="0"/>
              <a:t>Lack of understanding</a:t>
            </a:r>
          </a:p>
          <a:p>
            <a:endParaRPr lang="en-GB" altLang="en-US" dirty="0"/>
          </a:p>
          <a:p>
            <a:r>
              <a:rPr lang="en-GB" altLang="en-US" dirty="0"/>
              <a:t>Is it ‘vulnerability’ or ‘hate’?</a:t>
            </a:r>
          </a:p>
          <a:p>
            <a:endParaRPr lang="en-GB" altLang="en-US" dirty="0"/>
          </a:p>
          <a:p>
            <a:r>
              <a:rPr lang="en-GB" altLang="en-US" dirty="0"/>
              <a:t>Context of disability hate crime is different from other hate crimes</a:t>
            </a:r>
          </a:p>
          <a:p>
            <a:pPr>
              <a:buFontTx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28240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How do you report a Disability Hate Crime or Incident?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In an emergency call the police on 999</a:t>
            </a:r>
          </a:p>
          <a:p>
            <a:r>
              <a:rPr lang="en-GB" dirty="0"/>
              <a:t>If it is not an emergency call the police on 101</a:t>
            </a:r>
          </a:p>
          <a:p>
            <a:r>
              <a:rPr lang="en-GB" dirty="0"/>
              <a:t>If you wish to report in confidence call Crime</a:t>
            </a:r>
            <a:r>
              <a:rPr lang="en-US" dirty="0"/>
              <a:t>stoppers on 0800 555 111</a:t>
            </a:r>
          </a:p>
          <a:p>
            <a:r>
              <a:rPr lang="en-GB" dirty="0"/>
              <a:t>Use the True Vision ‘Report It’ form </a:t>
            </a:r>
            <a:r>
              <a:rPr lang="en-GB" dirty="0">
                <a:hlinkClick r:id="rId2"/>
              </a:rPr>
              <a:t>https://beta.met.police.uk/true-vision-report-hate-crime/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8056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437063"/>
            <a:ext cx="7488237" cy="1201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 b="1" dirty="0"/>
              <a:t>Stephen Brookes MBE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b="1" dirty="0"/>
              <a:t>Disability Hate Crime Network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/>
              <a:t>E mail – DHCN2007@btinternet.com</a:t>
            </a:r>
          </a:p>
        </p:txBody>
      </p:sp>
      <p:pic>
        <p:nvPicPr>
          <p:cNvPr id="10243" name="Picture 3" descr="?url=http%3A%2F%2Fic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3240087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image228073x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04813"/>
            <a:ext cx="31686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4859338" y="476250"/>
            <a:ext cx="3025775" cy="2160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859338" y="476250"/>
            <a:ext cx="3025775" cy="2160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3232150"/>
            <a:ext cx="6842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042988" y="3141663"/>
            <a:ext cx="7273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476375" y="3284538"/>
            <a:ext cx="604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27088" y="3213100"/>
            <a:ext cx="75612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4400" b="1" dirty="0">
                <a:solidFill>
                  <a:srgbClr val="FF3300"/>
                </a:solidFill>
                <a:latin typeface="Lucida Console" pitchFamily="49" charset="0"/>
              </a:rPr>
              <a:t>Report it to stop it!</a:t>
            </a:r>
          </a:p>
        </p:txBody>
      </p:sp>
      <p:sp>
        <p:nvSpPr>
          <p:cNvPr id="10251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prstClr val="black"/>
                </a:solidFill>
              </a:rPr>
              <a:t>DHCN - Stephen Brookes 2017</a:t>
            </a:r>
          </a:p>
        </p:txBody>
      </p:sp>
    </p:spTree>
    <p:extLst>
      <p:ext uri="{BB962C8B-B14F-4D97-AF65-F5344CB8AC3E}">
        <p14:creationId xmlns:p14="http://schemas.microsoft.com/office/powerpoint/2010/main" val="108331732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What is Disability Hate Crime?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36245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GB" altLang="en-US" dirty="0"/>
              <a:t>	</a:t>
            </a:r>
          </a:p>
          <a:p>
            <a:pPr eaLnBrk="1" hangingPunct="1">
              <a:buFontTx/>
              <a:buNone/>
            </a:pPr>
            <a:r>
              <a:rPr lang="en-GB" altLang="en-US" sz="2800" dirty="0"/>
              <a:t>	“Any criminal offence which is perceived by the victim or any other person to be motivated by hostility or prejudice based on a person’s </a:t>
            </a:r>
            <a:r>
              <a:rPr lang="en-GB" altLang="en-US" sz="2800" b="1" dirty="0"/>
              <a:t>disability </a:t>
            </a:r>
            <a:r>
              <a:rPr lang="en-GB" altLang="en-US" sz="2800" dirty="0"/>
              <a:t>or perceived disability”</a:t>
            </a:r>
          </a:p>
          <a:p>
            <a:pPr eaLnBrk="1" hangingPunct="1">
              <a:buFontTx/>
              <a:buNone/>
            </a:pPr>
            <a:endParaRPr lang="en-GB" altLang="en-US" sz="2800" dirty="0"/>
          </a:p>
          <a:p>
            <a:pPr eaLnBrk="1" hangingPunct="1">
              <a:buFontTx/>
              <a:buNone/>
            </a:pPr>
            <a:r>
              <a:rPr lang="en-GB" altLang="en-US" sz="2800" dirty="0"/>
              <a:t>	</a:t>
            </a:r>
          </a:p>
          <a:p>
            <a:pPr eaLnBrk="1" hangingPunct="1">
              <a:buFontTx/>
              <a:buNone/>
            </a:pPr>
            <a:endParaRPr lang="en-GB" altLang="en-US" sz="2800" dirty="0"/>
          </a:p>
          <a:p>
            <a:pPr eaLnBrk="1" hangingPunct="1">
              <a:buFontTx/>
              <a:buNone/>
            </a:pPr>
            <a:r>
              <a:rPr lang="en-GB" altLang="en-US" sz="2800" dirty="0"/>
              <a:t>	NPCC / CPS definition</a:t>
            </a:r>
          </a:p>
          <a:p>
            <a:pPr eaLnBrk="1" hangingPunct="1">
              <a:buFontTx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1227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Disability Hate Incident (non crime)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2060848"/>
            <a:ext cx="7772400" cy="44338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dirty="0"/>
              <a:t>	</a:t>
            </a:r>
            <a:r>
              <a:rPr lang="en-GB" altLang="en-US" sz="2800" dirty="0"/>
              <a:t>“Any non-crime incident which is perceived by the victim or any other person to be motivated by hostility or prejudice based on a person’s </a:t>
            </a:r>
            <a:r>
              <a:rPr lang="en-GB" altLang="en-US" sz="2800" b="1" dirty="0"/>
              <a:t>disability</a:t>
            </a:r>
            <a:r>
              <a:rPr lang="en-GB" altLang="en-US" sz="2800" dirty="0"/>
              <a:t> or perceived disability”</a:t>
            </a:r>
          </a:p>
          <a:p>
            <a:pPr eaLnBrk="1" hangingPunct="1">
              <a:buFontTx/>
              <a:buNone/>
            </a:pPr>
            <a:endParaRPr lang="en-GB" altLang="en-US" sz="2800" dirty="0"/>
          </a:p>
          <a:p>
            <a:pPr eaLnBrk="1" hangingPunct="1">
              <a:buFontTx/>
              <a:buNone/>
            </a:pPr>
            <a:r>
              <a:rPr lang="en-GB" altLang="en-US" sz="2800" dirty="0"/>
              <a:t>	</a:t>
            </a:r>
          </a:p>
          <a:p>
            <a:pPr eaLnBrk="1" hangingPunct="1">
              <a:buFontTx/>
              <a:buNone/>
            </a:pPr>
            <a:r>
              <a:rPr lang="en-GB" altLang="en-US" sz="2800" dirty="0"/>
              <a:t>	NPCC / CPS definition </a:t>
            </a:r>
          </a:p>
        </p:txBody>
      </p:sp>
    </p:spTree>
    <p:extLst>
      <p:ext uri="{BB962C8B-B14F-4D97-AF65-F5344CB8AC3E}">
        <p14:creationId xmlns:p14="http://schemas.microsoft.com/office/powerpoint/2010/main" val="316693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83865" y="620688"/>
            <a:ext cx="7772400" cy="1287016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Key elements of Disability Hate Crime and Hate Incidents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2066925"/>
            <a:ext cx="7772400" cy="3862388"/>
          </a:xfrm>
        </p:spPr>
        <p:txBody>
          <a:bodyPr/>
          <a:lstStyle/>
          <a:p>
            <a:pPr eaLnBrk="1" hangingPunct="1"/>
            <a:r>
              <a:rPr lang="en-GB" altLang="en-US" dirty="0"/>
              <a:t>Hostility</a:t>
            </a:r>
          </a:p>
          <a:p>
            <a:pPr eaLnBrk="1" hangingPunct="1"/>
            <a:r>
              <a:rPr lang="en-GB" altLang="en-US" dirty="0"/>
              <a:t>Prejudice</a:t>
            </a:r>
          </a:p>
          <a:p>
            <a:pPr eaLnBrk="1" hangingPunct="1"/>
            <a:r>
              <a:rPr lang="en-GB" altLang="en-US" dirty="0"/>
              <a:t>Perceived (not just perception that is a hate incident or crime, perceived disability)</a:t>
            </a:r>
          </a:p>
          <a:p>
            <a:pPr eaLnBrk="1" hangingPunct="1"/>
            <a:r>
              <a:rPr lang="en-GB" altLang="en-US" dirty="0"/>
              <a:t>Disability, but may also be accompanied by racial, religious, sexual orientation or transgender hate</a:t>
            </a:r>
          </a:p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7086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Hostility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83410" y="1988840"/>
            <a:ext cx="8229600" cy="4525963"/>
          </a:xfrm>
        </p:spPr>
        <p:txBody>
          <a:bodyPr/>
          <a:lstStyle/>
          <a:p>
            <a:pPr eaLnBrk="1" hangingPunct="1"/>
            <a:r>
              <a:rPr lang="en-GB" altLang="en-US" dirty="0"/>
              <a:t>No definition within legislation for hostility </a:t>
            </a:r>
          </a:p>
          <a:p>
            <a:pPr eaLnBrk="1" hangingPunct="1"/>
            <a:endParaRPr lang="en-GB" altLang="en-US" dirty="0"/>
          </a:p>
          <a:p>
            <a:r>
              <a:rPr lang="en-GB" altLang="en-US" dirty="0"/>
              <a:t>Dictionary definition, e.g. antagonism, unfriendliness, malice, unkindness, spitefulness, hatred</a:t>
            </a:r>
          </a:p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41184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Prejudice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Oxford Dictionary definition: “A pre-conceived opinion that is not based on reason or actual experience”</a:t>
            </a:r>
          </a:p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/>
            <a:r>
              <a:rPr lang="en-GB" altLang="en-US" dirty="0"/>
              <a:t>Includes a dislike, hostility or unjust behaviour deriving from pre-conceived and unfounded opinions</a:t>
            </a:r>
          </a:p>
        </p:txBody>
      </p:sp>
    </p:spTree>
    <p:extLst>
      <p:ext uri="{BB962C8B-B14F-4D97-AF65-F5344CB8AC3E}">
        <p14:creationId xmlns:p14="http://schemas.microsoft.com/office/powerpoint/2010/main" val="1498538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33046" y="214313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Perceived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52085" y="1556792"/>
            <a:ext cx="7772400" cy="4433888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800" dirty="0"/>
              <a:t>Anyone can perceive that an incident is a hate incident or hate crime.</a:t>
            </a:r>
          </a:p>
          <a:p>
            <a:pPr eaLnBrk="1" hangingPunct="1">
              <a:buFontTx/>
              <a:buNone/>
            </a:pPr>
            <a:endParaRPr lang="en-GB" altLang="en-US" sz="2800" dirty="0"/>
          </a:p>
          <a:p>
            <a:pPr eaLnBrk="1" hangingPunct="1"/>
            <a:r>
              <a:rPr lang="en-GB" altLang="en-US" sz="2800" dirty="0"/>
              <a:t>The apparent lack of evidence of hate motivation is not relevant for recording it as a hate incident or crime.</a:t>
            </a:r>
          </a:p>
          <a:p>
            <a:pPr eaLnBrk="1" hangingPunct="1">
              <a:buFontTx/>
              <a:buNone/>
            </a:pPr>
            <a:endParaRPr lang="en-GB" altLang="en-US" sz="2800" dirty="0"/>
          </a:p>
          <a:p>
            <a:pPr eaLnBrk="1" hangingPunct="1"/>
            <a:r>
              <a:rPr lang="en-GB" altLang="en-US" sz="2800" dirty="0"/>
              <a:t>Can be perceived that a person was disabled (</a:t>
            </a:r>
            <a:r>
              <a:rPr lang="en-GB" altLang="en-US" sz="2800" dirty="0" err="1"/>
              <a:t>etc</a:t>
            </a:r>
            <a:r>
              <a:rPr lang="en-GB" altLang="en-US" sz="2800" dirty="0"/>
              <a:t>), but victim does not have to be.</a:t>
            </a:r>
          </a:p>
        </p:txBody>
      </p:sp>
    </p:spTree>
    <p:extLst>
      <p:ext uri="{BB962C8B-B14F-4D97-AF65-F5344CB8AC3E}">
        <p14:creationId xmlns:p14="http://schemas.microsoft.com/office/powerpoint/2010/main" val="2944461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Mate Crime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7700" y="1768475"/>
            <a:ext cx="7092652" cy="4711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700"/>
              </a:spcBef>
              <a:buSzPct val="45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The exploitation, abuse or theft from any vulnerable person by those they consider to be their friends.</a:t>
            </a:r>
          </a:p>
          <a:p>
            <a:pPr marL="341313" indent="-341313">
              <a:spcBef>
                <a:spcPts val="700"/>
              </a:spcBef>
              <a:buSzPct val="4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SzPct val="45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Often referred to as 'fake friends'.</a:t>
            </a:r>
          </a:p>
          <a:p>
            <a:pPr marL="341313" indent="-341313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  <a:latin typeface="Andalus" pitchFamily="16" charset="0"/>
            </a:endParaRPr>
          </a:p>
          <a:p>
            <a:pPr marL="341313" indent="-341313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  <a:latin typeface="Andalu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2372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Common factors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en-US" sz="3000" dirty="0"/>
              <a:t>Previous disability hate incidents or crimes</a:t>
            </a:r>
          </a:p>
          <a:p>
            <a:r>
              <a:rPr lang="en-GB" altLang="en-US" sz="3000" dirty="0"/>
              <a:t>Escalating in severity and frequency</a:t>
            </a:r>
          </a:p>
          <a:p>
            <a:r>
              <a:rPr lang="en-GB" altLang="en-US" sz="3000" dirty="0"/>
              <a:t>‘Fake friends’</a:t>
            </a:r>
          </a:p>
          <a:p>
            <a:r>
              <a:rPr lang="en-GB" altLang="en-US" sz="3000" dirty="0"/>
              <a:t>Multiple perpetrators condoning and encouraging</a:t>
            </a:r>
          </a:p>
          <a:p>
            <a:r>
              <a:rPr lang="en-GB" altLang="en-US" sz="3000" dirty="0"/>
              <a:t>False accusations of being paedophiles or informants</a:t>
            </a:r>
          </a:p>
          <a:p>
            <a:r>
              <a:rPr lang="en-GB" altLang="en-US" sz="3000" dirty="0"/>
              <a:t>Sustained attacks</a:t>
            </a:r>
          </a:p>
          <a:p>
            <a:r>
              <a:rPr lang="en-GB" altLang="en-US" sz="3000" dirty="0"/>
              <a:t>Excessive violence</a:t>
            </a:r>
          </a:p>
          <a:p>
            <a:r>
              <a:rPr lang="en-GB" altLang="en-US" sz="3000" dirty="0"/>
              <a:t>Opportunistic becomes systematic and regular targeting</a:t>
            </a:r>
          </a:p>
          <a:p>
            <a:r>
              <a:rPr lang="en-GB" altLang="en-US" sz="3000" dirty="0"/>
              <a:t>Cruelty, humiliation and degradation</a:t>
            </a:r>
          </a:p>
          <a:p>
            <a:endParaRPr lang="en-GB" altLang="en-US" sz="3000" dirty="0"/>
          </a:p>
          <a:p>
            <a:endParaRPr lang="en-GB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59846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0D04547551624B846D21AB5BEFB30D" ma:contentTypeVersion="6" ma:contentTypeDescription="Create a new document." ma:contentTypeScope="" ma:versionID="6d47040080cc1f035bfea7c7c007a54b">
  <xsd:schema xmlns:xsd="http://www.w3.org/2001/XMLSchema" xmlns:xs="http://www.w3.org/2001/XMLSchema" xmlns:p="http://schemas.microsoft.com/office/2006/metadata/properties" xmlns:ns2="e2b4769b-1392-4857-bf80-02d79cea6f97" xmlns:ns3="e5b2ecf0-566a-428b-ad9c-28fac7176d45" targetNamespace="http://schemas.microsoft.com/office/2006/metadata/properties" ma:root="true" ma:fieldsID="951d59713e00f9c97b3eb7109e2a697e" ns2:_="" ns3:_="">
    <xsd:import namespace="e2b4769b-1392-4857-bf80-02d79cea6f97"/>
    <xsd:import namespace="e5b2ecf0-566a-428b-ad9c-28fac7176d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4769b-1392-4857-bf80-02d79cea6f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2ecf0-566a-428b-ad9c-28fac7176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793329-3C2A-4AA7-B153-7BA49EEF76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61F85E-D2E8-49DE-84DA-10E85437F3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b4769b-1392-4857-bf80-02d79cea6f97"/>
    <ds:schemaRef ds:uri="e5b2ecf0-566a-428b-ad9c-28fac7176d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207327-F4CD-4867-AEA9-866566EFB3CA}">
  <ds:schemaRefs>
    <ds:schemaRef ds:uri="http://schemas.microsoft.com/office/infopath/2007/PartnerControls"/>
    <ds:schemaRef ds:uri="http://purl.org/dc/terms/"/>
    <ds:schemaRef ds:uri="e2b4769b-1392-4857-bf80-02d79cea6f97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e5b2ecf0-566a-428b-ad9c-28fac7176d4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545</Words>
  <Application>Microsoft Office PowerPoint</Application>
  <PresentationFormat>On-screen Show (4:3)</PresentationFormat>
  <Paragraphs>105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Andalus</vt:lpstr>
      <vt:lpstr>Arial</vt:lpstr>
      <vt:lpstr>Calibri</vt:lpstr>
      <vt:lpstr>Lucida Console</vt:lpstr>
      <vt:lpstr>Wingdings</vt:lpstr>
      <vt:lpstr>Office Theme</vt:lpstr>
      <vt:lpstr>PowerPoint Presentation</vt:lpstr>
      <vt:lpstr>What is Disability Hate Crime? </vt:lpstr>
      <vt:lpstr>Disability Hate Incident (non crime)</vt:lpstr>
      <vt:lpstr>Key elements of Disability Hate Crime and Hate Incidents</vt:lpstr>
      <vt:lpstr>Hostility</vt:lpstr>
      <vt:lpstr>Prejudice</vt:lpstr>
      <vt:lpstr>Perceived</vt:lpstr>
      <vt:lpstr>PowerPoint Presentation</vt:lpstr>
      <vt:lpstr>Common factors</vt:lpstr>
      <vt:lpstr>Case Study: Miss J</vt:lpstr>
      <vt:lpstr>Miss J’s fears of  reporting</vt:lpstr>
      <vt:lpstr>Why stopping Hate Crime  is so important</vt:lpstr>
      <vt:lpstr>PowerPoint Presentation</vt:lpstr>
      <vt:lpstr>Challenges of Disability Hate Crime</vt:lpstr>
      <vt:lpstr>How do you report a Disability Hate Crime or Incident?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</dc:creator>
  <cp:lastModifiedBy>Lisa Parker</cp:lastModifiedBy>
  <cp:revision>20</cp:revision>
  <dcterms:created xsi:type="dcterms:W3CDTF">2014-11-25T09:05:37Z</dcterms:created>
  <dcterms:modified xsi:type="dcterms:W3CDTF">2017-08-09T13:14:55Z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0x010100FC0D04547551624B846D21AB5BEFB30D</vt:lpwstr>
  </property>
</Properties>
</file>